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8" r:id="rId2"/>
    <p:sldId id="278" r:id="rId3"/>
    <p:sldId id="279" r:id="rId4"/>
    <p:sldId id="280" r:id="rId5"/>
    <p:sldId id="281" r:id="rId6"/>
    <p:sldId id="282" r:id="rId7"/>
    <p:sldId id="285" r:id="rId8"/>
    <p:sldId id="283" r:id="rId9"/>
    <p:sldId id="284" r:id="rId10"/>
    <p:sldId id="286" r:id="rId11"/>
    <p:sldId id="287" r:id="rId12"/>
    <p:sldId id="288" r:id="rId13"/>
    <p:sldId id="263" r:id="rId14"/>
    <p:sldId id="264" r:id="rId15"/>
    <p:sldId id="289" r:id="rId16"/>
    <p:sldId id="290" r:id="rId17"/>
    <p:sldId id="267" r:id="rId18"/>
    <p:sldId id="269" r:id="rId19"/>
    <p:sldId id="271" r:id="rId20"/>
    <p:sldId id="291" r:id="rId21"/>
    <p:sldId id="272" r:id="rId22"/>
    <p:sldId id="274" r:id="rId23"/>
    <p:sldId id="273" r:id="rId24"/>
    <p:sldId id="275" r:id="rId25"/>
    <p:sldId id="292" r:id="rId26"/>
    <p:sldId id="277" r:id="rId27"/>
    <p:sldId id="293" r:id="rId28"/>
    <p:sldId id="294" r:id="rId29"/>
    <p:sldId id="256" r:id="rId30"/>
  </p:sldIdLst>
  <p:sldSz cx="12192000" cy="6858000"/>
  <p:notesSz cx="6858000" cy="9144000"/>
  <p:custShowLst>
    <p:custShow name="Custom Show 1" id="0">
      <p:sldLst>
        <p:sld r:id="rId30"/>
        <p:sld r:id="rId2"/>
        <p:sld r:id="rId3"/>
        <p:sld r:id="rId4"/>
        <p:sld r:id="rId5"/>
        <p:sld r:id="rId6"/>
        <p:sld r:id="rId7"/>
        <p:sld r:id="rId8"/>
        <p:sld r:id="rId9"/>
        <p:sld r:id="rId10"/>
        <p:sld r:id="rId11"/>
        <p:sld r:id="rId12"/>
        <p:sld r:id="rId13"/>
        <p:sld r:id="rId14"/>
        <p:sld r:id="rId15"/>
        <p:sld r:id="rId16"/>
        <p:sld r:id="rId17"/>
        <p:sld r:id="rId18"/>
        <p:sld r:id="rId19"/>
        <p:sld r:id="rId20"/>
        <p:sld r:id="rId21"/>
        <p:sld r:id="rId22"/>
        <p:sld r:id="rId23"/>
        <p:sld r:id="rId24"/>
        <p:sld r:id="rId25"/>
        <p:sld r:id="rId26"/>
        <p:sld r:id="rId27"/>
        <p:sld r:id="rId28"/>
        <p:sld r:id="rId29"/>
      </p:sldLst>
    </p:custShow>
  </p:custShowLst>
  <p:defaultTextStyle>
    <a:defPPr>
      <a:defRPr lang="en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2"/>
    <p:restoredTop sz="94694"/>
  </p:normalViewPr>
  <p:slideViewPr>
    <p:cSldViewPr snapToGrid="0">
      <p:cViewPr>
        <p:scale>
          <a:sx n="90" d="100"/>
          <a:sy n="90" d="100"/>
        </p:scale>
        <p:origin x="656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2.png>
</file>

<file path=ppt/media/image3.jpeg>
</file>

<file path=ppt/media/image4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6B46C1-A09A-0148-8705-AA1376C2818F}" type="datetimeFigureOut">
              <a:rPr lang="en-SE" smtClean="0"/>
              <a:t>2024-05-06</a:t>
            </a:fld>
            <a:endParaRPr lang="en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8000DA-AA07-4045-828C-4462B83F9AA9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557828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78000DA-AA07-4045-828C-4462B83F9AA9}" type="slidenum">
              <a:rPr lang="en-SE" smtClean="0"/>
              <a:t>29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522889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317A7-39EF-A02A-6238-F32BEBD705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28124B-A5C3-CF30-3335-37BBA1467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0" i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22A75-6A8B-0547-D32D-1E0FC4B0B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C4D99-AC26-2EC9-97EC-AE645B876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B32DA-6630-9B35-30E8-AFBCDBF97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9747249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2AE5A-58DE-7ACE-73F3-6E1A49713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25D6D1-0105-84AF-AC45-03DC47F077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F458ED-BBCA-C3BE-7E1F-EA6570028E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D8304-C7DE-3C14-527B-9EB54D74B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1C186A-1B97-3365-F97D-D61B84DB1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BE92E3-1A40-D3C2-F2E8-DBD28D8E8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612928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643BC-31C7-7639-1A92-BB556990B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0C36F1-97D2-E780-BE64-30C4622D62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BC463E-D5FF-4275-826E-B80724007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958F87-B50F-5122-BD21-E770E6037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012A2-F038-5CAF-D19B-34A2F4AA3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168563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657C66-DD44-DFAF-9B6D-C4DF32CD54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57A106-B524-2045-ADFE-DC388C187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6AA923-0D82-D878-E642-15B9EBFF83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D88006-8C87-1AED-B54D-F4DB8C27D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297CA-D9F6-5A34-63A3-FD61B71A0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778703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08CCA-5766-1123-D2E9-085130C9C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3AE19-1B4A-1DCA-5327-50B6F3D82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A7C47-1E66-5D9B-99B3-276D74DB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54AB5-05D8-147E-2971-B0EEA0F7E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B339B-A31E-246D-575A-5C339B56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8631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08CCA-5766-1123-D2E9-085130C9C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3AE19-1B4A-1DCA-5327-50B6F3D82B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1pPr>
            <a:lvl2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2pPr>
            <a:lvl3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3pPr>
            <a:lvl4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4pPr>
            <a:lvl5pPr>
              <a:defRPr b="0" i="0">
                <a:solidFill>
                  <a:schemeClr val="bg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8A7C47-1E66-5D9B-99B3-276D74DBE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054AB5-05D8-147E-2971-B0EEA0F7E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B339B-A31E-246D-575A-5C339B560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2842037C-A29C-7B4E-939E-FBF38CA47B9C}" type="slidenum">
              <a:rPr lang="en-SE" smtClean="0"/>
              <a:pPr/>
              <a:t>‹#›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222178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399DA-FF83-7FA6-C24D-3EC5563C0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A629BE-966F-932E-51A1-353D9F3BE7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9FA09-27BC-D53B-9DAF-E569ACD5C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B72C6F-8250-9358-C7E5-7CB98D488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FF7BA-CBDF-B2E2-F9CD-79C32B36F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883783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B9447-B467-2B1B-085C-98F2ED63F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2F0C3-7B03-8FF5-539B-8D66FE3FD4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B830B0-DECF-5392-F63F-3670C6E3A0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C6FDD5-8F02-1EDA-6FB7-AD4D74AEB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B6D0D2-DE7B-F000-544D-DBF8F6BC3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721325-E00E-3CD2-1CDB-66C0B9765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005236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EFE82-1BF8-9707-3B1D-55D593C00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E0C24-62C6-417F-C4CF-ABE2DBD91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E6AC6D-3003-00F5-0325-7C3B6978CA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6A30A-1D3C-69BE-764B-9418AFB2B3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1416E1-68F8-31A9-4AB6-26571E0A86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D0C31D-3563-A0BC-BFFD-F10D413FA7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D84139B-26E4-C510-516B-555FEE7B9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2927663-1BE2-4AF1-69B8-6B736CD8F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273728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D67A0-3339-6FA2-7D44-7617ED410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CC3A53-3DC4-9B90-8E20-AE78EB5AC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08CD0C-84D3-581A-732F-8B24BCA434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4B60A3-2BF1-2E55-AEBF-2F714AC2E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345250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54D4B3-18E8-E836-BF63-FC8AF4EB5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F03AD2-EEB6-61B5-6F96-72630BA7F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FC0165-A2C3-5131-1857-F6C62EB28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5571713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FD4CA-D98C-4A6D-E904-632AD4004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C6F8F2-22F6-FD85-2379-1EFFC3EC3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63ECD5-B58F-388B-079A-B3C2BC2243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AFE3EB-2312-3558-93F4-0DD093074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73140-D5D9-DDC8-3703-E9FF06A4C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26BB32-7954-A4D3-A643-3C3534FCB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3429054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CA3893A-ED1E-85DE-37AB-340AD73699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S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FF353B-BA2D-F17D-5F07-1665ACE886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dirty="0"/>
              <a:t>Fifth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B015E-6A71-1741-9DFB-1AA789C69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FA4F4-61B6-0820-6524-AED3528889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42037C-A29C-7B4E-939E-FBF38CA47B9C}" type="slidenum">
              <a:rPr lang="en-SE" smtClean="0"/>
              <a:t>‹#›</a:t>
            </a:fld>
            <a:endParaRPr lang="en-SE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5F30AA-5945-9D97-F304-3B892BF465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SE" dirty="0"/>
              <a:t>ATLS vs Standard Care Trial (</a:t>
            </a:r>
            <a:r>
              <a:rPr lang="en-GB" dirty="0"/>
              <a:t>NCT06321419)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103197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6000" b="1" kern="1200">
          <a:solidFill>
            <a:schemeClr val="tx1"/>
          </a:solidFill>
          <a:latin typeface="Garamond" panose="02020404030301010803" pitchFamily="18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Light" panose="02000403000000020004" pitchFamily="2" charset="0"/>
          <a:ea typeface="Helvetica Neue Light" panose="020004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11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AAD03-62B0-CA4C-6EA4-481AE277C0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SE" dirty="0"/>
              <a:t>Effects of ATLS</a:t>
            </a:r>
            <a:r>
              <a:rPr lang="en-SE" baseline="30000" dirty="0"/>
              <a:t>®</a:t>
            </a:r>
            <a:r>
              <a:rPr lang="en-SE" dirty="0"/>
              <a:t> Training on Adult Trauma Patient Outcomes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2B060-8FDB-F95C-BC93-93FD8C6E89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E" dirty="0"/>
              <a:t>Protocol for a Cluster Randomised Trial</a:t>
            </a:r>
          </a:p>
          <a:p>
            <a:endParaRPr lang="en-SE" dirty="0"/>
          </a:p>
          <a:p>
            <a:r>
              <a:rPr lang="en-SE" sz="1800" dirty="0"/>
              <a:t>Martin Gerdin Wärnberg, PI, Karolinska Institutet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9E57D18-8307-1CE9-7CB9-C19F27E09B51}"/>
              </a:ext>
            </a:extLst>
          </p:cNvPr>
          <p:cNvGrpSpPr/>
          <p:nvPr/>
        </p:nvGrpSpPr>
        <p:grpSpPr>
          <a:xfrm>
            <a:off x="989933" y="5095790"/>
            <a:ext cx="10212134" cy="1440000"/>
            <a:chOff x="894388" y="4854490"/>
            <a:chExt cx="10212134" cy="1440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0B67ECD-D96A-6F99-3102-F6830BDE4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26522" y="4854490"/>
              <a:ext cx="2880000" cy="1440000"/>
            </a:xfrm>
            <a:prstGeom prst="rect">
              <a:avLst/>
            </a:prstGeom>
          </p:spPr>
        </p:pic>
        <p:pic>
          <p:nvPicPr>
            <p:cNvPr id="7" name="Picture 6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FB7C8F19-07BD-1769-24AD-C371A932A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42324" y="5260737"/>
              <a:ext cx="2516262" cy="627506"/>
            </a:xfrm>
            <a:prstGeom prst="rect">
              <a:avLst/>
            </a:prstGeom>
          </p:spPr>
        </p:pic>
        <p:pic>
          <p:nvPicPr>
            <p:cNvPr id="1026" name="Picture 2" descr="The George Institute for Global Health and UNSW announce ...">
              <a:extLst>
                <a:ext uri="{FF2B5EF4-FFF2-40B4-BE49-F238E27FC236}">
                  <a16:creationId xmlns:a16="http://schemas.microsoft.com/office/drawing/2014/main" id="{3CD5C02E-7CF9-DB2F-DE19-3E6A76522CC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36" t="34498" r="9738" b="33592"/>
            <a:stretch/>
          </p:blipFill>
          <p:spPr bwMode="auto">
            <a:xfrm>
              <a:off x="894388" y="5292263"/>
              <a:ext cx="2880000" cy="564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492EDE2-FEE0-A5D1-7B11-7306199AA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17BCA12-C919-2A7B-1133-E135A2591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3779190-2875-87B6-1F38-0D14C12F9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1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41414153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Impact on patient outcomes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A445D-C1FF-5ABE-85BC-0063F0658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SE" i="1" dirty="0"/>
              <a:t>“</a:t>
            </a:r>
            <a:r>
              <a:rPr lang="en-GB" dirty="0"/>
              <a:t>A</a:t>
            </a:r>
            <a:r>
              <a:rPr lang="en-GB" dirty="0">
                <a:effectLst/>
              </a:rPr>
              <a:t>TLS training in a developing country has resulted in</a:t>
            </a:r>
            <a:r>
              <a:rPr lang="en-GB" dirty="0"/>
              <a:t> </a:t>
            </a:r>
            <a:r>
              <a:rPr lang="en-GB" dirty="0">
                <a:effectLst/>
              </a:rPr>
              <a:t>a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decrease in injury mortality</a:t>
            </a:r>
            <a:r>
              <a:rPr lang="en-GB" dirty="0">
                <a:effectLst/>
              </a:rPr>
              <a:t>.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Lower per capita rates</a:t>
            </a:r>
            <a:r>
              <a:rPr lang="en-GB" b="1" i="1" dirty="0">
                <a:latin typeface="Helvetica Neue" panose="02000503000000020004" pitchFamily="2" charset="0"/>
                <a:ea typeface="Helvetica Neue" panose="02000503000000020004" pitchFamily="2" charset="0"/>
              </a:rPr>
              <a:t>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of deaths </a:t>
            </a:r>
            <a:r>
              <a:rPr lang="en-GB" dirty="0">
                <a:effectLst/>
              </a:rPr>
              <a:t>from injuries are observed in areas where providers have ATLS training. In one study, a small trauma team led by a doctor with ATLS experience had</a:t>
            </a:r>
            <a:r>
              <a:rPr lang="en-GB" dirty="0"/>
              <a:t>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equivalent patient survival</a:t>
            </a:r>
            <a:r>
              <a:rPr lang="en-GB" dirty="0">
                <a:effectLst/>
              </a:rPr>
              <a:t> when compared with a larger</a:t>
            </a:r>
            <a:r>
              <a:rPr lang="en-GB" dirty="0"/>
              <a:t> </a:t>
            </a:r>
            <a:r>
              <a:rPr lang="en-GB" dirty="0">
                <a:effectLst/>
              </a:rPr>
              <a:t>team with more doctors in an urban setting. In addition,</a:t>
            </a:r>
            <a:r>
              <a:rPr lang="en-GB" dirty="0"/>
              <a:t> </a:t>
            </a:r>
            <a:r>
              <a:rPr lang="en-GB" dirty="0">
                <a:effectLst/>
              </a:rPr>
              <a:t>there were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more unexpected survivors than fatalities</a:t>
            </a:r>
            <a:r>
              <a:rPr lang="en-GB" i="1" dirty="0">
                <a:effectLst/>
              </a:rPr>
              <a:t>”</a:t>
            </a:r>
          </a:p>
          <a:p>
            <a:pPr marL="0" indent="0" algn="ctr">
              <a:buNone/>
            </a:pPr>
            <a:r>
              <a:rPr lang="en-GB" sz="1800" dirty="0">
                <a:effectLst/>
              </a:rPr>
              <a:t>&gt; ATLS® Student Course Manual. 10th ed. 2018.</a:t>
            </a:r>
          </a:p>
          <a:p>
            <a:pPr marL="0" indent="0" algn="ctr">
              <a:buNone/>
            </a:pPr>
            <a:endParaRPr lang="en-SE" i="1" dirty="0"/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10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4776505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Evidence of impact on patient outcomes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A445D-C1FF-5ABE-85BC-0063F0658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10000"/>
          </a:bodyPr>
          <a:lstStyle/>
          <a:p>
            <a:pPr marL="0" indent="0">
              <a:buNone/>
            </a:pP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rPr>
              <a:t>Four systematic reviews: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effectLst/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Mohammad A et al. 2013: </a:t>
            </a: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“</a:t>
            </a: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rPr>
              <a:t>Future studies are required to properly evaluate the impact of ATLS training on trauma death rates and disability.”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effectLst/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Jayaraman S et al. 2014: </a:t>
            </a: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rPr>
              <a:t>“There is no evidence from controlled trials that ATLS or similar programs impact the outcome for victims of injury.”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err="1">
                <a:effectLst/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Jin</a:t>
            </a:r>
            <a:r>
              <a:rPr lang="en-GB" dirty="0">
                <a:effectLst/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 J et al. 2021: </a:t>
            </a: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rPr>
              <a:t>“In-hospital trauma training with certified courses resulted in a reduction of mortality (RR 0.71, 95% CI 0.62 to 0.78).”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effectLst/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Putra AB et al. 2023: </a:t>
            </a: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rPr>
              <a:t>“ATLS had no significant effect in reducing the risk of mortality (OR: 0.68; 95% CI 0.39 – 1.20; p = 0.18).”</a:t>
            </a:r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11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4218558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Evidence of impact on patient outcomes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A445D-C1FF-5ABE-85BC-0063F06589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562350" cy="435133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dirty="0"/>
              <a:t>Updated systematic review:</a:t>
            </a:r>
          </a:p>
          <a:p>
            <a:r>
              <a:rPr lang="en-GB" dirty="0"/>
              <a:t>search in January 2024;</a:t>
            </a:r>
          </a:p>
          <a:p>
            <a:r>
              <a:rPr lang="en-GB" dirty="0"/>
              <a:t>screened 8,619 records; and</a:t>
            </a:r>
          </a:p>
          <a:p>
            <a:r>
              <a:rPr lang="en-GB" dirty="0"/>
              <a:t>i</a:t>
            </a: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rPr>
              <a:t>ncluded 9 observational     studies.</a:t>
            </a:r>
          </a:p>
        </p:txBody>
      </p:sp>
      <p:pic>
        <p:nvPicPr>
          <p:cNvPr id="8" name="Content Placeholder 7" descr="A graph with numbers and lines&#10;&#10;Description automatically generated with medium confidence">
            <a:extLst>
              <a:ext uri="{FF2B5EF4-FFF2-40B4-BE49-F238E27FC236}">
                <a16:creationId xmlns:a16="http://schemas.microsoft.com/office/drawing/2014/main" id="{7B323328-9303-2085-D7B8-BFF0F88FDEE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3207" b="28421"/>
          <a:stretch/>
        </p:blipFill>
        <p:spPr>
          <a:xfrm>
            <a:off x="4266209" y="2060575"/>
            <a:ext cx="7112991" cy="3881439"/>
          </a:xfrm>
        </p:spPr>
      </p:pic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12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7881484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3C533-2346-5428-C2D4-FCFD03E59D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87600"/>
            <a:ext cx="10515600" cy="2082801"/>
          </a:xfrm>
        </p:spPr>
        <p:txBody>
          <a:bodyPr>
            <a:spAutoFit/>
          </a:bodyPr>
          <a:lstStyle/>
          <a:p>
            <a:r>
              <a:rPr lang="en-SE" sz="6700" dirty="0"/>
              <a:t>Aim</a:t>
            </a:r>
            <a:br>
              <a:rPr lang="en-SE" dirty="0"/>
            </a:br>
            <a:r>
              <a:rPr lang="en-GB" sz="3600" b="0" dirty="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</a:rPr>
              <a:t>To compare the effects of ATLS® training with standard care on outcomes in adult trauma patients</a:t>
            </a:r>
            <a:endParaRPr lang="en-SE" sz="3600" b="0" dirty="0"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D3FD5-FF33-70FE-1A1B-23BFEDBA2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C621F-2622-8881-D2A3-050D229AA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B581F-5457-2431-3C6D-7EEBAD4F7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13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42110051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9FCE-88C3-2498-2894-C8DCD1DBC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E" dirty="0"/>
              <a:t>Design</a:t>
            </a:r>
            <a:br>
              <a:rPr lang="en-SE" dirty="0"/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K</a:t>
            </a:r>
            <a:r>
              <a:rPr lang="en-GB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e</a:t>
            </a: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y aspects and justification</a:t>
            </a:r>
            <a:endParaRPr lang="en-SE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FF71E-4BCD-C1B6-3688-52E79CA5DA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4848225" cy="4351338"/>
          </a:xfrm>
          <a:solidFill>
            <a:schemeClr val="tx2">
              <a:lumMod val="10000"/>
              <a:lumOff val="9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Study design</a:t>
            </a:r>
          </a:p>
          <a:p>
            <a:pPr marL="0" indent="0">
              <a:buNone/>
            </a:pPr>
            <a:r>
              <a:rPr lang="en-SE" dirty="0"/>
              <a:t>Batched stepped-wedge cluster randomised trial:</a:t>
            </a:r>
          </a:p>
          <a:p>
            <a:r>
              <a:rPr lang="en-SE" dirty="0"/>
              <a:t>30 hospitals</a:t>
            </a:r>
          </a:p>
          <a:p>
            <a:r>
              <a:rPr lang="en-SE" dirty="0"/>
              <a:t>6 batches</a:t>
            </a:r>
          </a:p>
          <a:p>
            <a:r>
              <a:rPr lang="en-SE" dirty="0"/>
              <a:t>5 sequences</a:t>
            </a:r>
          </a:p>
          <a:p>
            <a:r>
              <a:rPr lang="en-SE" dirty="0"/>
              <a:t>13 months in trial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1E55627-784C-FDB4-1F2E-5E9F5B99EC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05574" y="1825625"/>
            <a:ext cx="4848226" cy="4351338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Justification</a:t>
            </a:r>
          </a:p>
          <a:p>
            <a:pPr marL="0" indent="0">
              <a:buNone/>
            </a:pPr>
            <a:r>
              <a:rPr lang="en-SE" dirty="0"/>
              <a:t>Will be conducted in </a:t>
            </a:r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India</a:t>
            </a:r>
            <a:r>
              <a:rPr lang="en-SE" dirty="0"/>
              <a:t> because:</a:t>
            </a:r>
          </a:p>
          <a:p>
            <a:r>
              <a:rPr lang="en-SE" dirty="0"/>
              <a:t>Ongoing collaborations &gt; 10 years</a:t>
            </a:r>
          </a:p>
          <a:p>
            <a:r>
              <a:rPr lang="en-SE" dirty="0"/>
              <a:t>ATLS training not yet standard</a:t>
            </a:r>
          </a:p>
          <a:p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62B4D-3104-62CC-1981-A62AC18B8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B5E9E-28C0-8BB9-D50B-6B14C0762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128F8-A93E-7CAB-F70A-70418BC4E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14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34953807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9FCE-88C3-2498-2894-C8DCD1DBC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E" dirty="0"/>
              <a:t>Design</a:t>
            </a:r>
            <a:br>
              <a:rPr lang="en-SE" dirty="0"/>
            </a:br>
            <a:r>
              <a:rPr lang="sv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Cluster </a:t>
            </a:r>
            <a:r>
              <a:rPr lang="sv-SE" sz="3100" dirty="0" err="1">
                <a:latin typeface="Helvetica Neue Thin" panose="020B0403020202020204" pitchFamily="34" charset="0"/>
                <a:ea typeface="Helvetica Neue Thin" panose="020B0403020202020204" pitchFamily="34" charset="0"/>
              </a:rPr>
              <a:t>randomised</a:t>
            </a:r>
            <a:r>
              <a:rPr lang="sv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 designs</a:t>
            </a:r>
            <a:endParaRPr lang="en-SE" sz="31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62B4D-3104-62CC-1981-A62AC18B8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B5E9E-28C0-8BB9-D50B-6B14C0762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128F8-A93E-7CAB-F70A-70418BC4E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15</a:t>
            </a:fld>
            <a:endParaRPr lang="en-SE" dirty="0"/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BA41976F-A8F4-C5E4-307C-52970CF46D7B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131493634"/>
              </p:ext>
            </p:extLst>
          </p:nvPr>
        </p:nvGraphicFramePr>
        <p:xfrm>
          <a:off x="838200" y="1825625"/>
          <a:ext cx="5181594" cy="4450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1054">
                  <a:extLst>
                    <a:ext uri="{9D8B030D-6E8A-4147-A177-3AD203B41FA5}">
                      <a16:colId xmlns:a16="http://schemas.microsoft.com/office/drawing/2014/main" val="983067569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3745145585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3431256988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1318341469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2585637626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3599994801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1968157330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53676273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3392130214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3670736971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1974208849"/>
                    </a:ext>
                  </a:extLst>
                </a:gridCol>
              </a:tblGrid>
              <a:tr h="370840">
                <a:tc gridSpan="10">
                  <a:txBody>
                    <a:bodyPr/>
                    <a:lstStyle/>
                    <a:p>
                      <a:r>
                        <a:rPr lang="en-SE" b="1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A. Parallel design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997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/>
                </a:tc>
                <a:tc gridSpan="10"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solidFill>
                            <a:schemeClr val="bg1"/>
                          </a:solidFill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Intervention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68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781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/>
                </a:tc>
                <a:tc gridSpan="10"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solidFill>
                            <a:schemeClr val="bg1"/>
                          </a:solidFill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Control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650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549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9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10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01753567"/>
                  </a:ext>
                </a:extLst>
              </a:tr>
              <a:tr h="370840">
                <a:tc gridSpan="10">
                  <a:txBody>
                    <a:bodyPr/>
                    <a:lstStyle/>
                    <a:p>
                      <a:r>
                        <a:rPr lang="en-SE" b="1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B. Parallel design with before and after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734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solidFill>
                            <a:schemeClr val="bg1"/>
                          </a:solidFill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Control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solidFill>
                            <a:schemeClr val="bg1"/>
                          </a:solidFill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Intervention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546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44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36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931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SE" b="0" i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9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10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73452502"/>
                  </a:ext>
                </a:extLst>
              </a:tr>
            </a:tbl>
          </a:graphicData>
        </a:graphic>
      </p:graphicFrame>
      <p:graphicFrame>
        <p:nvGraphicFramePr>
          <p:cNvPr id="14" name="Content Placeholder 12">
            <a:extLst>
              <a:ext uri="{FF2B5EF4-FFF2-40B4-BE49-F238E27FC236}">
                <a16:creationId xmlns:a16="http://schemas.microsoft.com/office/drawing/2014/main" id="{B7256844-91CF-608D-DED0-71B5BD3B615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18904417"/>
              </p:ext>
            </p:extLst>
          </p:nvPr>
        </p:nvGraphicFramePr>
        <p:xfrm>
          <a:off x="6172200" y="1825625"/>
          <a:ext cx="5181594" cy="44500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71054">
                  <a:extLst>
                    <a:ext uri="{9D8B030D-6E8A-4147-A177-3AD203B41FA5}">
                      <a16:colId xmlns:a16="http://schemas.microsoft.com/office/drawing/2014/main" val="983067569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3745145585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3431256988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1318341469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2585637626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3599994801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1968157330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53676273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3392130214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3670736971"/>
                    </a:ext>
                  </a:extLst>
                </a:gridCol>
                <a:gridCol w="471054">
                  <a:extLst>
                    <a:ext uri="{9D8B030D-6E8A-4147-A177-3AD203B41FA5}">
                      <a16:colId xmlns:a16="http://schemas.microsoft.com/office/drawing/2014/main" val="1974208849"/>
                    </a:ext>
                  </a:extLst>
                </a:gridCol>
              </a:tblGrid>
              <a:tr h="370840">
                <a:tc gridSpan="10">
                  <a:txBody>
                    <a:bodyPr/>
                    <a:lstStyle/>
                    <a:p>
                      <a:r>
                        <a:rPr lang="en-SE" b="1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C. Stepped-wedge design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997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solidFill>
                            <a:schemeClr val="bg1"/>
                          </a:solidFill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Control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8"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solidFill>
                            <a:schemeClr val="bg1"/>
                          </a:solidFill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Intervention</a:t>
                      </a: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686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97810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6509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54930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9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10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101753567"/>
                  </a:ext>
                </a:extLst>
              </a:tr>
              <a:tr h="370840">
                <a:tc gridSpan="10">
                  <a:txBody>
                    <a:bodyPr/>
                    <a:lstStyle/>
                    <a:p>
                      <a:r>
                        <a:rPr lang="en-SE" b="1" i="0" dirty="0">
                          <a:latin typeface="Helvetica Neue" panose="02000503000000020004" pitchFamily="2" charset="0"/>
                          <a:ea typeface="Helvetica Neue" panose="02000503000000020004" pitchFamily="2" charset="0"/>
                          <a:cs typeface="Helvetica Neue" panose="02000503000000020004" pitchFamily="2" charset="0"/>
                        </a:rPr>
                        <a:t>D. Batched stepped-wedge design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87346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solidFill>
                            <a:schemeClr val="bg1"/>
                          </a:solidFill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Control</a:t>
                      </a:r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solidFill>
                            <a:schemeClr val="bg1"/>
                          </a:solidFill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Intervention</a:t>
                      </a:r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54645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443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36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SE" b="0" i="0" dirty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49312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SE" b="0" i="0">
                        <a:latin typeface="Helvetica Neue Thin" panose="020B0403020202020204" pitchFamily="34" charset="0"/>
                        <a:ea typeface="Helvetica Neue Thin" panose="020B0403020202020204" pitchFamily="34" charset="0"/>
                        <a:cs typeface="Helvetica Neue" panose="02000503000000020004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2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3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4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5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6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7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8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9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E" b="0" i="0" dirty="0">
                          <a:latin typeface="Helvetica Neue Thin" panose="020B0403020202020204" pitchFamily="34" charset="0"/>
                          <a:ea typeface="Helvetica Neue Thin" panose="020B0403020202020204" pitchFamily="34" charset="0"/>
                          <a:cs typeface="Helvetica Neue" panose="02000503000000020004" pitchFamily="2" charset="0"/>
                        </a:rPr>
                        <a:t>10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734525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2179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49FCE-88C3-2498-2894-C8DCD1DBC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Design</a:t>
            </a:r>
            <a:br>
              <a:rPr lang="en-SE" dirty="0"/>
            </a:br>
            <a:r>
              <a:rPr lang="sv-SE" sz="28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ATLS vs standard </a:t>
            </a:r>
            <a:r>
              <a:rPr lang="sv-SE" sz="2800" dirty="0" err="1">
                <a:latin typeface="Helvetica Neue Thin" panose="020B0403020202020204" pitchFamily="34" charset="0"/>
                <a:ea typeface="Helvetica Neue Thin" panose="020B0403020202020204" pitchFamily="34" charset="0"/>
              </a:rPr>
              <a:t>care</a:t>
            </a:r>
            <a:r>
              <a:rPr lang="sv-SE" sz="28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 </a:t>
            </a:r>
            <a:r>
              <a:rPr lang="sv-SE" sz="2800" dirty="0" err="1">
                <a:latin typeface="Helvetica Neue Thin" panose="020B0403020202020204" pitchFamily="34" charset="0"/>
                <a:ea typeface="Helvetica Neue Thin" panose="020B0403020202020204" pitchFamily="34" charset="0"/>
              </a:rPr>
              <a:t>batched</a:t>
            </a:r>
            <a:r>
              <a:rPr lang="sv-SE" sz="28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 </a:t>
            </a:r>
            <a:r>
              <a:rPr lang="sv-SE" sz="2800" dirty="0" err="1">
                <a:latin typeface="Helvetica Neue Thin" panose="020B0403020202020204" pitchFamily="34" charset="0"/>
                <a:ea typeface="Helvetica Neue Thin" panose="020B0403020202020204" pitchFamily="34" charset="0"/>
              </a:rPr>
              <a:t>stepped-wedge</a:t>
            </a:r>
            <a:r>
              <a:rPr lang="sv-SE" sz="28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 design</a:t>
            </a:r>
            <a:endParaRPr lang="en-SE" sz="28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62B4D-3104-62CC-1981-A62AC18B8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B5E9E-28C0-8BB9-D50B-6B14C0762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F128F8-A93E-7CAB-F70A-70418BC4E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16</a:t>
            </a:fld>
            <a:endParaRPr lang="en-SE" dirty="0"/>
          </a:p>
        </p:txBody>
      </p:sp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51AAA010-3816-E86E-7615-3141BF17E2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426" y="2388197"/>
            <a:ext cx="11719149" cy="3240000"/>
          </a:xfrm>
        </p:spPr>
      </p:pic>
    </p:spTree>
    <p:extLst>
      <p:ext uri="{BB962C8B-B14F-4D97-AF65-F5344CB8AC3E}">
        <p14:creationId xmlns:p14="http://schemas.microsoft.com/office/powerpoint/2010/main" val="38441930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7380B-2050-F89C-84E5-D719E6D5C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E" dirty="0"/>
              <a:t>Eligibility criteria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4F769C-05A3-192D-AE96-729604F8A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6BD08-0C6F-A592-C915-3A00B57FD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D0450-0B25-AADB-C85D-BFBA70ED2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06B46-E5EB-F651-3AAF-75BA6716C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17</a:t>
            </a:fld>
            <a:endParaRPr lang="en-SE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D6D782B-D94A-6092-05D1-3996E92EF5AB}"/>
              </a:ext>
            </a:extLst>
          </p:cNvPr>
          <p:cNvSpPr txBox="1"/>
          <p:nvPr/>
        </p:nvSpPr>
        <p:spPr>
          <a:xfrm>
            <a:off x="838200" y="1825624"/>
            <a:ext cx="3240000" cy="43513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Hospital</a:t>
            </a:r>
          </a:p>
          <a:p>
            <a:r>
              <a:rPr lang="en-GB" sz="28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Condensed" panose="02000503000000020004" pitchFamily="2" charset="0"/>
              </a:rPr>
              <a:t>Secondary or tertiary hospitals in India that admit or refer/transfer for admission at least 400 patients with trauma per year</a:t>
            </a:r>
            <a:endParaRPr lang="en-SE" sz="2800" dirty="0">
              <a:latin typeface="Helvetica Neue Light" panose="02000403000000020004" pitchFamily="2" charset="0"/>
              <a:ea typeface="Helvetica Neue Light" panose="02000403000000020004" pitchFamily="2" charset="0"/>
              <a:cs typeface="Helvetica Neue Condensed" panose="02000503000000020004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AC0908-B710-88B4-EB40-BF3043C7C5EA}"/>
              </a:ext>
            </a:extLst>
          </p:cNvPr>
          <p:cNvSpPr txBox="1"/>
          <p:nvPr/>
        </p:nvSpPr>
        <p:spPr>
          <a:xfrm>
            <a:off x="4565650" y="1825625"/>
            <a:ext cx="3240000" cy="435133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Cluster</a:t>
            </a:r>
          </a:p>
          <a:p>
            <a:r>
              <a:rPr lang="en-GB" sz="28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O</a:t>
            </a:r>
            <a:r>
              <a:rPr lang="en-GB" sz="28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ne or more units of physicians providing initial trauma care in the participating hospitals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EC043E-D1EB-154C-34D5-7856C4C65560}"/>
              </a:ext>
            </a:extLst>
          </p:cNvPr>
          <p:cNvSpPr txBox="1"/>
          <p:nvPr/>
        </p:nvSpPr>
        <p:spPr>
          <a:xfrm>
            <a:off x="8293100" y="1825624"/>
            <a:ext cx="3240000" cy="435133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Patient</a:t>
            </a:r>
          </a:p>
          <a:p>
            <a:r>
              <a:rPr lang="en-GB" sz="2800" dirty="0">
                <a:latin typeface="Helvetica Neue Light" panose="02000403000000020004" pitchFamily="2" charset="0"/>
                <a:ea typeface="Helvetica Neue Light" panose="02000403000000020004" pitchFamily="2" charset="0"/>
              </a:rPr>
              <a:t>A</a:t>
            </a:r>
            <a:r>
              <a:rPr lang="en-GB" sz="2800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rPr>
              <a:t>dult trauma patients presenting to the emergency department of participating hospitals and who are admitted</a:t>
            </a:r>
          </a:p>
        </p:txBody>
      </p:sp>
    </p:spTree>
    <p:extLst>
      <p:ext uri="{BB962C8B-B14F-4D97-AF65-F5344CB8AC3E}">
        <p14:creationId xmlns:p14="http://schemas.microsoft.com/office/powerpoint/2010/main" val="4254952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57380B-2050-F89C-84E5-D719E6D5C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Intervention and control</a:t>
            </a:r>
            <a:br>
              <a:rPr lang="en-SE" dirty="0"/>
            </a:br>
            <a:r>
              <a:rPr lang="en-SE" sz="31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ATLS and standard care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DE557-16BF-11B1-A244-516A1B72C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A2F246-E6A9-9D98-7B0E-7FF1F0060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BE0BB9-AF99-0CA8-CC6E-8D5CF5056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18</a:t>
            </a:fld>
            <a:endParaRPr lang="en-SE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66D3E61-F18A-3080-1AA9-B164D372CE00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848225" cy="4351338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Intervention</a:t>
            </a:r>
          </a:p>
          <a:p>
            <a:r>
              <a:rPr lang="en-GB" dirty="0"/>
              <a:t>2.5 day ATLS training course</a:t>
            </a:r>
          </a:p>
          <a:p>
            <a:r>
              <a:rPr lang="en-GB" dirty="0"/>
              <a:t>Accredited ATLS training facility in India</a:t>
            </a:r>
          </a:p>
          <a:p>
            <a:r>
              <a:rPr lang="en-GB" dirty="0"/>
              <a:t>1-2 units per hospital </a:t>
            </a:r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2B9A1837-55E4-B63C-3185-57B5F1437AFC}"/>
              </a:ext>
            </a:extLst>
          </p:cNvPr>
          <p:cNvSpPr txBox="1">
            <a:spLocks/>
          </p:cNvSpPr>
          <p:nvPr/>
        </p:nvSpPr>
        <p:spPr>
          <a:xfrm>
            <a:off x="6505574" y="1825625"/>
            <a:ext cx="4848226" cy="4351338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Control</a:t>
            </a:r>
          </a:p>
          <a:p>
            <a:r>
              <a:rPr lang="en-GB" dirty="0"/>
              <a:t>Standard care varies across hospitals in India</a:t>
            </a:r>
          </a:p>
          <a:p>
            <a:r>
              <a:rPr lang="en-GB" dirty="0"/>
              <a:t>Trauma patients are initially managed by 1</a:t>
            </a:r>
            <a:r>
              <a:rPr lang="en-GB" baseline="30000" dirty="0"/>
              <a:t>st</a:t>
            </a:r>
            <a:r>
              <a:rPr lang="en-GB" dirty="0"/>
              <a:t> or 2</a:t>
            </a:r>
            <a:r>
              <a:rPr lang="en-GB" baseline="30000" dirty="0"/>
              <a:t>nd</a:t>
            </a:r>
            <a:r>
              <a:rPr lang="en-GB" dirty="0"/>
              <a:t> year resident</a:t>
            </a:r>
          </a:p>
          <a:p>
            <a:r>
              <a:rPr lang="en-GB" dirty="0"/>
              <a:t>No formal trauma life support training</a:t>
            </a:r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1529583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BB703-15C4-DFC1-1272-62893969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Outcomes</a:t>
            </a:r>
            <a:br>
              <a:rPr lang="en-SE" dirty="0"/>
            </a:br>
            <a:r>
              <a:rPr lang="en-SE" sz="31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Primary outcome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FE120-62E5-CD1B-845A-C7DB15ACB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30-day in-hospital mortality</a:t>
            </a:r>
          </a:p>
          <a:p>
            <a:r>
              <a:rPr lang="en-SE" dirty="0"/>
              <a:t>Collected through medical records for patients admitted or discharged home</a:t>
            </a:r>
          </a:p>
          <a:p>
            <a:r>
              <a:rPr lang="en-SE" dirty="0"/>
              <a:t>Collected through telephonic follow-up for patients transferred to another hospital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1B727-23B0-4091-1520-D9E6F9543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5D491-F68F-10FC-FB1C-7626F4C75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9495B-33B6-5F83-879D-0B682FD5D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19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30406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Trauma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Scope of the problem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54E6AB-1717-E5D9-E0A5-13A7EE633DCB}"/>
              </a:ext>
            </a:extLst>
          </p:cNvPr>
          <p:cNvGrpSpPr/>
          <p:nvPr/>
        </p:nvGrpSpPr>
        <p:grpSpPr>
          <a:xfrm>
            <a:off x="838200" y="2584663"/>
            <a:ext cx="10515600" cy="2877711"/>
            <a:chOff x="838200" y="1179349"/>
            <a:chExt cx="10515600" cy="287771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9A8621F-2D33-51A3-74BA-F6E2739217F8}"/>
                </a:ext>
              </a:extLst>
            </p:cNvPr>
            <p:cNvSpPr txBox="1"/>
            <p:nvPr/>
          </p:nvSpPr>
          <p:spPr>
            <a:xfrm>
              <a:off x="838200" y="2425844"/>
              <a:ext cx="306070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E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4.3</a:t>
              </a:r>
            </a:p>
            <a:p>
              <a:pPr algn="ctr"/>
              <a:r>
                <a:rPr lang="en-SE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million deaths globally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D613222-D94C-94B3-6673-17A7E15237F8}"/>
                </a:ext>
              </a:extLst>
            </p:cNvPr>
            <p:cNvSpPr txBox="1"/>
            <p:nvPr/>
          </p:nvSpPr>
          <p:spPr>
            <a:xfrm>
              <a:off x="8293100" y="2425844"/>
              <a:ext cx="3060700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$4.2</a:t>
              </a:r>
            </a:p>
            <a:p>
              <a:pPr algn="ctr"/>
              <a:r>
                <a:rPr lang="en-GB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trillions in the US alone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BD721FF-15E8-4B39-2966-F737D44BBA76}"/>
                </a:ext>
              </a:extLst>
            </p:cNvPr>
            <p:cNvSpPr txBox="1"/>
            <p:nvPr/>
          </p:nvSpPr>
          <p:spPr>
            <a:xfrm>
              <a:off x="4565650" y="1179349"/>
              <a:ext cx="3060700" cy="20621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#</a:t>
              </a:r>
              <a:r>
                <a:rPr lang="en-GB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1</a:t>
              </a:r>
              <a:endParaRPr lang="en-GB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endParaRPr>
            </a:p>
            <a:p>
              <a:pPr algn="ctr"/>
              <a:r>
                <a:rPr lang="en-GB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cause of disease burden in people aged 10-49 years</a:t>
              </a:r>
            </a:p>
          </p:txBody>
        </p:sp>
      </p:grp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2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0268354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F644B34-5A2D-24A2-65F4-686CCB822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 anchor="ctr"/>
          <a:lstStyle/>
          <a:p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All cause and in-hospital mortality </a:t>
            </a:r>
            <a:r>
              <a:rPr lang="en-SE" dirty="0"/>
              <a:t>at 24 hours, 30 days and 90 days</a:t>
            </a:r>
          </a:p>
          <a:p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Quality of life</a:t>
            </a:r>
            <a:r>
              <a:rPr lang="en-SE" dirty="0"/>
              <a:t>, measured using EQ5D5L at 30 days and 90 days</a:t>
            </a:r>
          </a:p>
          <a:p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Disability</a:t>
            </a:r>
            <a:r>
              <a:rPr lang="en-SE" dirty="0"/>
              <a:t>, measured using WHODAS 2.0 at 30 days and 90 days</a:t>
            </a:r>
          </a:p>
          <a:p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Return to work</a:t>
            </a:r>
            <a:r>
              <a:rPr lang="en-SE" dirty="0"/>
              <a:t>, measured at 30 days and 90 days</a:t>
            </a:r>
          </a:p>
          <a:p>
            <a:r>
              <a:rPr lang="en-SE" b="1" dirty="0">
                <a:latin typeface="Helvetica Neue" panose="02000503000000020004" pitchFamily="2" charset="0"/>
                <a:ea typeface="Helvetica Neue" panose="02000503000000020004" pitchFamily="2" charset="0"/>
              </a:rPr>
              <a:t>Length of stay</a:t>
            </a:r>
            <a:r>
              <a:rPr lang="en-SE" dirty="0"/>
              <a:t>, in the ED, ICU and hospital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9BB703-15C4-DFC1-1272-62893969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Outcomes</a:t>
            </a:r>
            <a:br>
              <a:rPr lang="en-SE" dirty="0"/>
            </a:br>
            <a:r>
              <a:rPr lang="en-SE" sz="31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Secondary outcomes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1B727-23B0-4091-1520-D9E6F9543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5D491-F68F-10FC-FB1C-7626F4C75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9495B-33B6-5F83-879D-0B682FD5D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20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8091033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F7CE-F61B-6E3D-4930-2D34AD92B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Safety events</a:t>
            </a:r>
            <a:br>
              <a:rPr lang="en-SE" dirty="0"/>
            </a:br>
            <a:r>
              <a:rPr lang="en-SE" sz="31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Collected to capture complications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312AD-787B-FAA5-132F-8A17D79C8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>
              <a:buNone/>
            </a:pPr>
            <a:r>
              <a:rPr lang="en-SE" dirty="0"/>
              <a:t>Indicative of </a:t>
            </a:r>
            <a:r>
              <a:rPr lang="en-GB" dirty="0"/>
              <a:t>pulmonary, renal, septic or bleeding complications:</a:t>
            </a:r>
            <a:endParaRPr lang="en-SE" dirty="0"/>
          </a:p>
          <a:p>
            <a:r>
              <a:rPr lang="en-SE" dirty="0"/>
              <a:t>Prolonged mechanical ventilation </a:t>
            </a:r>
            <a:r>
              <a:rPr lang="en-GB" dirty="0"/>
              <a:t>(&gt; 7 days)</a:t>
            </a:r>
            <a:endParaRPr lang="en-SE" dirty="0"/>
          </a:p>
          <a:p>
            <a:r>
              <a:rPr lang="en-SE" dirty="0"/>
              <a:t>Initiation of renal replacement therapy</a:t>
            </a:r>
          </a:p>
          <a:p>
            <a:r>
              <a:rPr lang="en-SE" dirty="0"/>
              <a:t>Prolonged (&gt; 2 days) or renewed (restart after at least 2 days without) use of vasopressors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3E064-CCF8-82F1-BFDE-C3E0E7E6D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76941-B714-3242-2B88-4DB89E5B11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CCB18-AA7F-A8F1-B0B6-88E60336E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21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4481830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F7CE-F61B-6E3D-4930-2D34AD92B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SE" dirty="0"/>
              <a:t>Sample size</a:t>
            </a:r>
            <a:br>
              <a:rPr lang="en-SE" dirty="0"/>
            </a:br>
            <a:r>
              <a:rPr lang="en-SE" sz="31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Effect size, cluster and patients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312AD-787B-FAA5-132F-8A17D79C82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819900" cy="4351338"/>
          </a:xfrm>
        </p:spPr>
        <p:txBody>
          <a:bodyPr/>
          <a:lstStyle/>
          <a:p>
            <a:r>
              <a:rPr lang="sv-SE" dirty="0" err="1"/>
              <a:t>Detect</a:t>
            </a:r>
            <a:r>
              <a:rPr lang="sv-SE" dirty="0"/>
              <a:t> a </a:t>
            </a:r>
            <a:r>
              <a:rPr lang="sv-SE" dirty="0" err="1"/>
              <a:t>reduction</a:t>
            </a:r>
            <a:r>
              <a:rPr lang="sv-SE" dirty="0"/>
              <a:t> in 30-day in-hospital </a:t>
            </a:r>
            <a:r>
              <a:rPr lang="sv-SE" dirty="0" err="1"/>
              <a:t>mortality</a:t>
            </a:r>
            <a:r>
              <a:rPr lang="sv-SE" dirty="0"/>
              <a:t> from 20 to 15% </a:t>
            </a:r>
            <a:r>
              <a:rPr lang="sv-SE" dirty="0" err="1"/>
              <a:t>with</a:t>
            </a:r>
            <a:r>
              <a:rPr lang="sv-SE" dirty="0"/>
              <a:t> 90% </a:t>
            </a:r>
            <a:r>
              <a:rPr lang="sv-SE" dirty="0" err="1"/>
              <a:t>power</a:t>
            </a:r>
            <a:endParaRPr lang="sv-SE" dirty="0"/>
          </a:p>
          <a:p>
            <a:r>
              <a:rPr lang="sv-SE" dirty="0"/>
              <a:t>30 clusters</a:t>
            </a:r>
          </a:p>
          <a:p>
            <a:r>
              <a:rPr lang="en-GB" dirty="0"/>
              <a:t>4320 patients</a:t>
            </a:r>
          </a:p>
          <a:p>
            <a:r>
              <a:rPr lang="en-GB" dirty="0"/>
              <a:t>Requires at 12 patients per cluster and period (month)</a:t>
            </a:r>
          </a:p>
          <a:p>
            <a:endParaRPr lang="en-SE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5B306382-68CF-6FAD-1BB3-B4CB7600CD1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66084"/>
          <a:stretch/>
        </p:blipFill>
        <p:spPr>
          <a:xfrm>
            <a:off x="8153400" y="1825625"/>
            <a:ext cx="3186113" cy="4162955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7F3D35-775D-6C74-D78B-CD4D43E90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A85E67-FC04-3050-8C88-F1031D15E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42E04-94D0-6E9C-0302-16EB8AF87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22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141094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F7CE-F61B-6E3D-4930-2D34AD92B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Statistical methods</a:t>
            </a:r>
            <a:br>
              <a:rPr lang="en-SE" dirty="0"/>
            </a:br>
            <a:r>
              <a:rPr lang="en-SE" sz="31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Principles and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312AD-787B-FAA5-132F-8A17D79C8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en-SE" dirty="0"/>
              <a:t>Intention to treat</a:t>
            </a:r>
          </a:p>
          <a:p>
            <a:r>
              <a:rPr lang="en-GB" dirty="0"/>
              <a:t>Mixed effects binomial regression</a:t>
            </a:r>
          </a:p>
          <a:p>
            <a:pPr lvl="1"/>
            <a:r>
              <a:rPr lang="en-GB" dirty="0"/>
              <a:t>Logit link function for odds ratios</a:t>
            </a:r>
          </a:p>
          <a:p>
            <a:pPr lvl="1"/>
            <a:r>
              <a:rPr lang="en-GB" dirty="0"/>
              <a:t>Identify link function for risk differences</a:t>
            </a:r>
          </a:p>
          <a:p>
            <a:r>
              <a:rPr lang="en-GB" dirty="0"/>
              <a:t>Account for clustering across hospitals, secular trend, batch</a:t>
            </a:r>
          </a:p>
          <a:p>
            <a:endParaRPr lang="en-S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7D4EBD-E4E8-607D-BE58-D618F6251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95B86-AA8A-1E2C-35A3-9A8C56245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B1515-3F6D-4986-FF75-BAC458B96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23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7104719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F7CE-F61B-6E3D-4930-2D34AD92B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Trial organisation</a:t>
            </a:r>
            <a:br>
              <a:rPr lang="en-SE" dirty="0"/>
            </a:br>
            <a:r>
              <a:rPr lang="en-GB" sz="28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O</a:t>
            </a:r>
            <a:r>
              <a:rPr lang="en-SE" sz="28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rganisations, groups </a:t>
            </a:r>
            <a:r>
              <a:rPr lang="en-SE" sz="28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and committees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AB55A-4EBA-49E5-7D3A-820E49363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8B245-D227-1296-2215-E86FEC6EC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51F98-A67A-C1C9-00B4-6924752BD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24</a:t>
            </a:fld>
            <a:endParaRPr lang="en-SE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90DA4ED-2C61-23FB-074F-2C75AAFD44D5}"/>
              </a:ext>
            </a:extLst>
          </p:cNvPr>
          <p:cNvSpPr txBox="1"/>
          <p:nvPr/>
        </p:nvSpPr>
        <p:spPr>
          <a:xfrm>
            <a:off x="1273800" y="3972874"/>
            <a:ext cx="4860000" cy="2232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Trial Team</a:t>
            </a:r>
          </a:p>
          <a:p>
            <a:r>
              <a:rPr lang="en-GB" sz="28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Internal members only, runs the day-to-day</a:t>
            </a:r>
          </a:p>
          <a:p>
            <a:endParaRPr lang="en-GB" sz="2800" i="1" dirty="0"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r>
              <a:rPr lang="en-GB" sz="2800" i="1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Meets weekl</a:t>
            </a:r>
            <a:r>
              <a:rPr lang="en-GB" sz="2800" i="1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y</a:t>
            </a:r>
            <a:endParaRPr lang="en-SE" sz="2800" i="1" dirty="0"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852C15-CD53-B62A-BE8C-D08916F8D644}"/>
              </a:ext>
            </a:extLst>
          </p:cNvPr>
          <p:cNvSpPr txBox="1"/>
          <p:nvPr/>
        </p:nvSpPr>
        <p:spPr>
          <a:xfrm>
            <a:off x="6489037" y="3972874"/>
            <a:ext cx="4860000" cy="2232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Trial Management Group</a:t>
            </a:r>
          </a:p>
          <a:p>
            <a:r>
              <a:rPr lang="en-SE" sz="2800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Internal members only, make recommendations and implement decisions</a:t>
            </a:r>
          </a:p>
          <a:p>
            <a:r>
              <a:rPr lang="en-GB" sz="2800" i="1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Meets monthly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BADEDD-D33E-4EC3-C857-1FA1F945FBD6}"/>
              </a:ext>
            </a:extLst>
          </p:cNvPr>
          <p:cNvSpPr txBox="1"/>
          <p:nvPr/>
        </p:nvSpPr>
        <p:spPr>
          <a:xfrm>
            <a:off x="1273800" y="1931670"/>
            <a:ext cx="10080000" cy="180022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noAutofit/>
          </a:bodyPr>
          <a:lstStyle/>
          <a:p>
            <a:r>
              <a:rPr lang="en-SE" sz="2800" b="1" dirty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Joint Steering and Data Monitoring Committee</a:t>
            </a:r>
          </a:p>
          <a:p>
            <a:r>
              <a:rPr lang="en-SE" sz="2800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External independent members, trial oversight and monitoring</a:t>
            </a:r>
          </a:p>
          <a:p>
            <a:endParaRPr lang="en-SE" sz="2800" i="1" dirty="0">
              <a:latin typeface="Helvetica Neue Light" panose="02000403000000020004" pitchFamily="2" charset="0"/>
              <a:ea typeface="Helvetica Neue Light" panose="02000403000000020004" pitchFamily="2" charset="0"/>
              <a:cs typeface="Helvetica Neue" panose="02000503000000020004" pitchFamily="2" charset="0"/>
            </a:endParaRPr>
          </a:p>
          <a:p>
            <a:r>
              <a:rPr lang="en-SE" sz="2800" i="1" dirty="0">
                <a:latin typeface="Helvetica Neue Light" panose="02000403000000020004" pitchFamily="2" charset="0"/>
                <a:ea typeface="Helvetica Neue Light" panose="02000403000000020004" pitchFamily="2" charset="0"/>
                <a:cs typeface="Helvetica Neue" panose="02000503000000020004" pitchFamily="2" charset="0"/>
              </a:rPr>
              <a:t>Meets yearly</a:t>
            </a:r>
          </a:p>
        </p:txBody>
      </p:sp>
    </p:spTree>
    <p:extLst>
      <p:ext uri="{BB962C8B-B14F-4D97-AF65-F5344CB8AC3E}">
        <p14:creationId xmlns:p14="http://schemas.microsoft.com/office/powerpoint/2010/main" val="10581217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F7CE-F61B-6E3D-4930-2D34AD92B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Trial organisation</a:t>
            </a:r>
            <a:br>
              <a:rPr lang="en-SE" dirty="0"/>
            </a:br>
            <a:r>
              <a:rPr lang="sv-SE" sz="28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Main </a:t>
            </a:r>
            <a:r>
              <a:rPr lang="sv-SE" sz="2800" b="0" dirty="0" err="1">
                <a:latin typeface="Helvetica Neue Thin" panose="020B0403020202020204" pitchFamily="34" charset="0"/>
                <a:ea typeface="Helvetica Neue Thin" panose="020B0403020202020204" pitchFamily="34" charset="0"/>
              </a:rPr>
              <a:t>applicants</a:t>
            </a:r>
            <a:endParaRPr lang="en-SE" sz="2800" b="0" dirty="0">
              <a:latin typeface="Helvetica Neue Thin" panose="020B0403020202020204" pitchFamily="34" charset="0"/>
              <a:ea typeface="Helvetica Neue Thin" panose="020B0403020202020204" pitchFamily="34" charset="0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AB55A-4EBA-49E5-7D3A-820E49363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E8B245-D227-1296-2215-E86FEC6EC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ATLS vs Standard Care Trial (NCT06321419)</a:t>
            </a:r>
            <a:endParaRPr lang="en-SE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E51F98-A67A-C1C9-00B4-6924752BD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25</a:t>
            </a:fld>
            <a:endParaRPr lang="en-SE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414C788-E141-D94C-8404-E0DE0D88F08D}"/>
              </a:ext>
            </a:extLst>
          </p:cNvPr>
          <p:cNvGrpSpPr/>
          <p:nvPr/>
        </p:nvGrpSpPr>
        <p:grpSpPr>
          <a:xfrm>
            <a:off x="723858" y="2316041"/>
            <a:ext cx="10744284" cy="3414955"/>
            <a:chOff x="622587" y="2316041"/>
            <a:chExt cx="10744284" cy="3414955"/>
          </a:xfrm>
        </p:grpSpPr>
        <p:pic>
          <p:nvPicPr>
            <p:cNvPr id="19" name="Picture 2" descr="The George Institute for Global Health and UNSW announce ...">
              <a:extLst>
                <a:ext uri="{FF2B5EF4-FFF2-40B4-BE49-F238E27FC236}">
                  <a16:creationId xmlns:a16="http://schemas.microsoft.com/office/drawing/2014/main" id="{536F361D-6ABA-5EF4-3F49-CCCE234CB1D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36" t="34498" r="9738" b="33592"/>
            <a:stretch/>
          </p:blipFill>
          <p:spPr bwMode="auto">
            <a:xfrm>
              <a:off x="9553800" y="4709692"/>
              <a:ext cx="1800000" cy="3527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7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C62F10BB-80DE-B042-0526-8611CCA54A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30622" y="4706529"/>
              <a:ext cx="1440000" cy="359108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2AA2F2AC-D06B-D9A6-FD19-85F53E6ECE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4451" b="14405"/>
            <a:stretch/>
          </p:blipFill>
          <p:spPr>
            <a:xfrm>
              <a:off x="2273669" y="4706529"/>
              <a:ext cx="2880000" cy="1024467"/>
            </a:xfrm>
            <a:prstGeom prst="rect">
              <a:avLst/>
            </a:prstGeom>
          </p:spPr>
        </p:pic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C5AC9D6-5861-52A9-016E-62E8B2E47F60}"/>
                </a:ext>
              </a:extLst>
            </p:cNvPr>
            <p:cNvGrpSpPr/>
            <p:nvPr/>
          </p:nvGrpSpPr>
          <p:grpSpPr>
            <a:xfrm>
              <a:off x="622587" y="2316041"/>
              <a:ext cx="6377998" cy="2082940"/>
              <a:chOff x="706169" y="3582531"/>
              <a:chExt cx="6377998" cy="2082940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6EAED9AC-D081-9C3E-A2BA-44FF7281042B}"/>
                  </a:ext>
                </a:extLst>
              </p:cNvPr>
              <p:cNvGrpSpPr/>
              <p:nvPr/>
            </p:nvGrpSpPr>
            <p:grpSpPr>
              <a:xfrm>
                <a:off x="706169" y="3585387"/>
                <a:ext cx="1654619" cy="2080084"/>
                <a:chOff x="2630442" y="1976541"/>
                <a:chExt cx="1654619" cy="2080084"/>
              </a:xfrm>
            </p:grpSpPr>
            <p:pic>
              <p:nvPicPr>
                <p:cNvPr id="6152" name="Picture 8" descr="Kvinna med mörkt hår, blå kavaj och vit skjorta framför en byggnad med glasfasad">
                  <a:extLst>
                    <a:ext uri="{FF2B5EF4-FFF2-40B4-BE49-F238E27FC236}">
                      <a16:creationId xmlns:a16="http://schemas.microsoft.com/office/drawing/2014/main" id="{C76A130B-8D38-B214-BA95-B247A2D55CEE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0113" t="13132" r="4495" b="23867"/>
                <a:stretch/>
              </p:blipFill>
              <p:spPr bwMode="auto">
                <a:xfrm>
                  <a:off x="2737752" y="1976541"/>
                  <a:ext cx="1440000" cy="1435655"/>
                </a:xfrm>
                <a:prstGeom prst="ellipse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4670370E-9FC3-ACFE-E3D1-858133661195}"/>
                    </a:ext>
                  </a:extLst>
                </p:cNvPr>
                <p:cNvSpPr txBox="1"/>
                <p:nvPr/>
              </p:nvSpPr>
              <p:spPr>
                <a:xfrm>
                  <a:off x="2630442" y="3410294"/>
                  <a:ext cx="1654619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SE" sz="2000" dirty="0">
                      <a:latin typeface="Garamond" panose="02020404030301010803" pitchFamily="18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Lisa Strömmer</a:t>
                  </a:r>
                </a:p>
                <a:p>
                  <a:pPr algn="ctr"/>
                  <a:r>
                    <a:rPr lang="en-SE" sz="1600" dirty="0">
                      <a:latin typeface="Helvetica Neue Thin" panose="020B0403020202020204" pitchFamily="34" charset="0"/>
                      <a:ea typeface="Helvetica Neue Thin" panose="020B0403020202020204" pitchFamily="34" charset="0"/>
                      <a:cs typeface="Helvetica Neue" panose="02000503000000020004" pitchFamily="2" charset="0"/>
                    </a:rPr>
                    <a:t>Ass. Professor</a:t>
                  </a:r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B64A3F78-EB9D-0858-587B-F291B62BFD85}"/>
                  </a:ext>
                </a:extLst>
              </p:cNvPr>
              <p:cNvGrpSpPr/>
              <p:nvPr/>
            </p:nvGrpSpPr>
            <p:grpSpPr>
              <a:xfrm>
                <a:off x="2503269" y="3582531"/>
                <a:ext cx="2687594" cy="2080084"/>
                <a:chOff x="4752202" y="1976541"/>
                <a:chExt cx="2687594" cy="2080084"/>
              </a:xfrm>
            </p:grpSpPr>
            <p:pic>
              <p:nvPicPr>
                <p:cNvPr id="7" name="Picture 6" descr="A person smiling at the camera&#10;&#10;Description automatically generated">
                  <a:extLst>
                    <a:ext uri="{FF2B5EF4-FFF2-40B4-BE49-F238E27FC236}">
                      <a16:creationId xmlns:a16="http://schemas.microsoft.com/office/drawing/2014/main" id="{33240C5C-4221-9480-B7ED-0C25662C0B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86" t="5071" r="-102" b="18971"/>
                <a:stretch/>
              </p:blipFill>
              <p:spPr>
                <a:xfrm>
                  <a:off x="5375999" y="1976541"/>
                  <a:ext cx="1440000" cy="1440000"/>
                </a:xfrm>
                <a:prstGeom prst="ellipse">
                  <a:avLst/>
                </a:prstGeom>
              </p:spPr>
            </p:pic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E4577ECF-45B3-5943-4C6C-F996DDD50A3E}"/>
                    </a:ext>
                  </a:extLst>
                </p:cNvPr>
                <p:cNvSpPr txBox="1"/>
                <p:nvPr/>
              </p:nvSpPr>
              <p:spPr>
                <a:xfrm>
                  <a:off x="4752202" y="3410294"/>
                  <a:ext cx="2687594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SE" sz="2000" dirty="0">
                      <a:latin typeface="Garamond" panose="02020404030301010803" pitchFamily="18" charset="0"/>
                      <a:ea typeface="Helvetica Neue" panose="02000503000000020004" pitchFamily="2" charset="0"/>
                      <a:cs typeface="Helvetica Neue" panose="02000503000000020004" pitchFamily="2" charset="0"/>
                    </a:rPr>
                    <a:t>Martin Gerdin Wärnberg</a:t>
                  </a:r>
                </a:p>
                <a:p>
                  <a:pPr algn="ctr"/>
                  <a:r>
                    <a:rPr lang="en-SE" sz="1600" dirty="0">
                      <a:latin typeface="Helvetica Neue Thin" panose="020B0403020202020204" pitchFamily="34" charset="0"/>
                      <a:ea typeface="Helvetica Neue Thin" panose="020B0403020202020204" pitchFamily="34" charset="0"/>
                      <a:cs typeface="Helvetica Neue" panose="02000503000000020004" pitchFamily="2" charset="0"/>
                    </a:rPr>
                    <a:t>Ass. Professor</a:t>
                  </a:r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E540F855-32FC-4882-6564-AB577BAD2550}"/>
                  </a:ext>
                </a:extLst>
              </p:cNvPr>
              <p:cNvGrpSpPr/>
              <p:nvPr/>
            </p:nvGrpSpPr>
            <p:grpSpPr>
              <a:xfrm>
                <a:off x="5237251" y="3585387"/>
                <a:ext cx="1846916" cy="2080084"/>
                <a:chOff x="7714641" y="1976541"/>
                <a:chExt cx="1846916" cy="2080084"/>
              </a:xfrm>
            </p:grpSpPr>
            <p:pic>
              <p:nvPicPr>
                <p:cNvPr id="6154" name="Picture 10" descr="Li FELLÄNDER-TSAI | Professor (Full) | MD, Dr Med Sc | Karolinska  Institutet, Solna | KI | Department of Clinical Science, Intervention and  Technology - CLINTEC | Research profile">
                  <a:extLst>
                    <a:ext uri="{FF2B5EF4-FFF2-40B4-BE49-F238E27FC236}">
                      <a16:creationId xmlns:a16="http://schemas.microsoft.com/office/drawing/2014/main" id="{960BFCC2-EF67-2F12-213A-E9B00EEB40B9}"/>
                    </a:ext>
                  </a:extLst>
                </p:cNvPr>
                <p:cNvPicPr>
                  <a:picLocks noChangeArrowheads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8519" t="-259" r="921" b="6042"/>
                <a:stretch/>
              </p:blipFill>
              <p:spPr bwMode="auto">
                <a:xfrm>
                  <a:off x="7918044" y="1976541"/>
                  <a:ext cx="1440000" cy="1440000"/>
                </a:xfrm>
                <a:prstGeom prst="ellipse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B1F88369-28DF-D5FF-D02C-9C8E23DB3EEF}"/>
                    </a:ext>
                  </a:extLst>
                </p:cNvPr>
                <p:cNvSpPr txBox="1"/>
                <p:nvPr/>
              </p:nvSpPr>
              <p:spPr>
                <a:xfrm>
                  <a:off x="7714641" y="3410294"/>
                  <a:ext cx="1846916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SE" sz="2000" dirty="0">
                      <a:latin typeface="Garamond" panose="02020404030301010803" pitchFamily="18" charset="0"/>
                      <a:ea typeface="Helvetica Neue Thin" panose="020B0403020202020204" pitchFamily="34" charset="0"/>
                      <a:cs typeface="Helvetica Neue" panose="02000503000000020004" pitchFamily="2" charset="0"/>
                    </a:rPr>
                    <a:t>Li Felländer-Tsai</a:t>
                  </a:r>
                </a:p>
                <a:p>
                  <a:pPr algn="ctr"/>
                  <a:r>
                    <a:rPr lang="en-SE" sz="1600" dirty="0">
                      <a:latin typeface="Helvetica Neue Thin" panose="020B0403020202020204" pitchFamily="34" charset="0"/>
                      <a:ea typeface="Helvetica Neue Thin" panose="020B0403020202020204" pitchFamily="34" charset="0"/>
                      <a:cs typeface="Helvetica Neue" panose="02000503000000020004" pitchFamily="2" charset="0"/>
                    </a:rPr>
                    <a:t>Professor</a:t>
                  </a:r>
                </a:p>
              </p:txBody>
            </p:sp>
          </p:grp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CB339636-F89D-966B-58CC-4EA782518F4A}"/>
                </a:ext>
              </a:extLst>
            </p:cNvPr>
            <p:cNvGrpSpPr/>
            <p:nvPr/>
          </p:nvGrpSpPr>
          <p:grpSpPr>
            <a:xfrm>
              <a:off x="9540730" y="2316041"/>
              <a:ext cx="1826141" cy="2332552"/>
              <a:chOff x="1620741" y="4592272"/>
              <a:chExt cx="1826141" cy="2332552"/>
            </a:xfrm>
          </p:grpSpPr>
          <p:pic>
            <p:nvPicPr>
              <p:cNvPr id="6146" name="Picture 2" descr="Vivekanand Jha">
                <a:extLst>
                  <a:ext uri="{FF2B5EF4-FFF2-40B4-BE49-F238E27FC236}">
                    <a16:creationId xmlns:a16="http://schemas.microsoft.com/office/drawing/2014/main" id="{E06FD300-0DD4-D9A8-948A-0C8582E5AB9E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8520" b="14115"/>
              <a:stretch/>
            </p:blipFill>
            <p:spPr bwMode="auto">
              <a:xfrm>
                <a:off x="1813812" y="4592272"/>
                <a:ext cx="1440000" cy="1440000"/>
              </a:xfrm>
              <a:prstGeom prst="ellipse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43B8D69-E318-7D51-9960-EC8C27AC4922}"/>
                  </a:ext>
                </a:extLst>
              </p:cNvPr>
              <p:cNvSpPr txBox="1"/>
              <p:nvPr/>
            </p:nvSpPr>
            <p:spPr>
              <a:xfrm>
                <a:off x="1620741" y="6032272"/>
                <a:ext cx="1826141" cy="8925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SE" sz="2000" dirty="0">
                    <a:latin typeface="Garamond" panose="02020404030301010803" pitchFamily="18" charset="0"/>
                    <a:ea typeface="Helvetica Neue Thin" panose="020B0403020202020204" pitchFamily="34" charset="0"/>
                    <a:cs typeface="Helvetica Neue" panose="02000503000000020004" pitchFamily="2" charset="0"/>
                  </a:rPr>
                  <a:t>Vivekanand Jha</a:t>
                </a:r>
              </a:p>
              <a:p>
                <a:pPr algn="ctr"/>
                <a:r>
                  <a:rPr lang="en-SE" sz="16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Helvetica Neue" panose="02000503000000020004" pitchFamily="2" charset="0"/>
                  </a:rPr>
                  <a:t>Executive Director,</a:t>
                </a:r>
              </a:p>
              <a:p>
                <a:pPr algn="ctr"/>
                <a:r>
                  <a:rPr lang="en-SE" sz="16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Helvetica Neue" panose="02000503000000020004" pitchFamily="2" charset="0"/>
                  </a:rPr>
                  <a:t>Professor</a:t>
                </a: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1CEF8FE9-3F05-7DB9-684F-375250FA1BE7}"/>
                </a:ext>
              </a:extLst>
            </p:cNvPr>
            <p:cNvGrpSpPr/>
            <p:nvPr/>
          </p:nvGrpSpPr>
          <p:grpSpPr>
            <a:xfrm>
              <a:off x="7250376" y="2316041"/>
              <a:ext cx="1800493" cy="2077228"/>
              <a:chOff x="8757942" y="4205861"/>
              <a:chExt cx="1800493" cy="2077228"/>
            </a:xfrm>
          </p:grpSpPr>
          <p:pic>
            <p:nvPicPr>
              <p:cNvPr id="6150" name="Picture 6">
                <a:extLst>
                  <a:ext uri="{FF2B5EF4-FFF2-40B4-BE49-F238E27FC236}">
                    <a16:creationId xmlns:a16="http://schemas.microsoft.com/office/drawing/2014/main" id="{B557284D-97E0-1C84-EDD5-D49BCB27F96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71" t="2452" r="-1171" b="23104"/>
              <a:stretch/>
            </p:blipFill>
            <p:spPr bwMode="auto">
              <a:xfrm>
                <a:off x="8938189" y="4205861"/>
                <a:ext cx="1440000" cy="1440000"/>
              </a:xfrm>
              <a:prstGeom prst="ellipse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A6F8852-064F-8348-AA8E-AC2F0469D658}"/>
                  </a:ext>
                </a:extLst>
              </p:cNvPr>
              <p:cNvSpPr txBox="1"/>
              <p:nvPr/>
            </p:nvSpPr>
            <p:spPr>
              <a:xfrm>
                <a:off x="8757942" y="5636758"/>
                <a:ext cx="180049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SE" sz="2000" dirty="0">
                    <a:latin typeface="Garamond" panose="02020404030301010803" pitchFamily="18" charset="0"/>
                    <a:ea typeface="Helvetica Neue Thin" panose="020B0403020202020204" pitchFamily="34" charset="0"/>
                    <a:cs typeface="Helvetica Neue" panose="02000503000000020004" pitchFamily="2" charset="0"/>
                  </a:rPr>
                  <a:t>Karla Hemming</a:t>
                </a:r>
              </a:p>
              <a:p>
                <a:pPr algn="ctr"/>
                <a:r>
                  <a:rPr lang="en-SE" sz="1600" dirty="0">
                    <a:latin typeface="Helvetica Neue Thin" panose="020B0403020202020204" pitchFamily="34" charset="0"/>
                    <a:ea typeface="Helvetica Neue Thin" panose="020B0403020202020204" pitchFamily="34" charset="0"/>
                    <a:cs typeface="Helvetica Neue" panose="02000503000000020004" pitchFamily="2" charset="0"/>
                  </a:rPr>
                  <a:t>Professor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578745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F7CE-F61B-6E3D-4930-2D34AD92B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SE" dirty="0"/>
              <a:t>Current status</a:t>
            </a:r>
            <a:br>
              <a:rPr lang="en-SE" dirty="0"/>
            </a:br>
            <a:r>
              <a:rPr lang="en-SE" sz="31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Ongoing work and plan forward</a:t>
            </a:r>
            <a:endParaRPr lang="en-SE" sz="31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312AD-787B-FAA5-132F-8A17D79C8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sv-SE" dirty="0" err="1"/>
              <a:t>Funding</a:t>
            </a:r>
            <a:endParaRPr lang="sv-SE" dirty="0"/>
          </a:p>
          <a:p>
            <a:pPr lvl="1"/>
            <a:r>
              <a:rPr lang="sv-SE" dirty="0"/>
              <a:t>Swedish Research Council</a:t>
            </a:r>
          </a:p>
          <a:p>
            <a:pPr lvl="1"/>
            <a:r>
              <a:rPr lang="sv-SE" dirty="0" err="1"/>
              <a:t>Laerdal</a:t>
            </a:r>
            <a:r>
              <a:rPr lang="sv-SE" dirty="0"/>
              <a:t> Foundation</a:t>
            </a:r>
          </a:p>
          <a:p>
            <a:r>
              <a:rPr lang="sv-SE" dirty="0" err="1"/>
              <a:t>Ethics</a:t>
            </a:r>
            <a:endParaRPr lang="sv-SE" dirty="0"/>
          </a:p>
          <a:p>
            <a:pPr lvl="1"/>
            <a:r>
              <a:rPr lang="sv-SE" dirty="0" err="1"/>
              <a:t>Applying</a:t>
            </a:r>
            <a:r>
              <a:rPr lang="sv-SE" dirty="0"/>
              <a:t> for </a:t>
            </a:r>
            <a:r>
              <a:rPr lang="sv-SE" dirty="0" err="1"/>
              <a:t>ethical</a:t>
            </a:r>
            <a:r>
              <a:rPr lang="sv-SE" dirty="0"/>
              <a:t> </a:t>
            </a:r>
            <a:r>
              <a:rPr lang="sv-SE" dirty="0" err="1"/>
              <a:t>approvals</a:t>
            </a:r>
            <a:r>
              <a:rPr lang="sv-SE" dirty="0"/>
              <a:t> in 1</a:t>
            </a:r>
            <a:r>
              <a:rPr lang="sv-SE" baseline="30000" dirty="0"/>
              <a:t>st</a:t>
            </a:r>
            <a:r>
              <a:rPr lang="sv-SE" dirty="0"/>
              <a:t> </a:t>
            </a:r>
            <a:r>
              <a:rPr lang="sv-SE" dirty="0" err="1"/>
              <a:t>batch</a:t>
            </a:r>
            <a:r>
              <a:rPr lang="sv-SE" dirty="0"/>
              <a:t> </a:t>
            </a:r>
          </a:p>
          <a:p>
            <a:r>
              <a:rPr lang="sv-SE" dirty="0" err="1"/>
              <a:t>Expect</a:t>
            </a:r>
            <a:r>
              <a:rPr lang="sv-SE" dirty="0"/>
              <a:t> to start in </a:t>
            </a:r>
            <a:r>
              <a:rPr lang="sv-SE" dirty="0" err="1"/>
              <a:t>October</a:t>
            </a:r>
            <a:r>
              <a:rPr lang="sv-SE" dirty="0"/>
              <a:t> 2024</a:t>
            </a:r>
          </a:p>
          <a:p>
            <a:r>
              <a:rPr lang="sv-SE" dirty="0" err="1"/>
              <a:t>Expect</a:t>
            </a:r>
            <a:r>
              <a:rPr lang="sv-SE" dirty="0"/>
              <a:t> to </a:t>
            </a:r>
            <a:r>
              <a:rPr lang="sv-SE" dirty="0" err="1"/>
              <a:t>continue</a:t>
            </a:r>
            <a:r>
              <a:rPr lang="sv-SE" dirty="0"/>
              <a:t> </a:t>
            </a:r>
            <a:r>
              <a:rPr lang="sv-SE" dirty="0" err="1"/>
              <a:t>until</a:t>
            </a:r>
            <a:r>
              <a:rPr lang="sv-SE" dirty="0"/>
              <a:t> December 2028, </a:t>
            </a:r>
            <a:r>
              <a:rPr lang="sv-SE" dirty="0" err="1"/>
              <a:t>pending</a:t>
            </a:r>
            <a:r>
              <a:rPr lang="sv-SE" dirty="0"/>
              <a:t> </a:t>
            </a:r>
            <a:r>
              <a:rPr lang="sv-SE" dirty="0" err="1"/>
              <a:t>more</a:t>
            </a:r>
            <a:r>
              <a:rPr lang="sv-SE" dirty="0"/>
              <a:t> </a:t>
            </a:r>
            <a:r>
              <a:rPr lang="sv-SE" dirty="0" err="1"/>
              <a:t>funding</a:t>
            </a:r>
            <a:endParaRPr lang="en-SE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B85B15-5BAF-BC60-AB66-C2C3738D6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053DCE-DFC7-9522-748B-0948D985A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32616-38BE-EC8D-B81C-3A96084CF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26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835723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EF7CE-F61B-6E3D-4930-2D34AD92B0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9577"/>
            <a:ext cx="10515600" cy="2838847"/>
          </a:xfrm>
        </p:spPr>
        <p:txBody>
          <a:bodyPr>
            <a:normAutofit/>
          </a:bodyPr>
          <a:lstStyle/>
          <a:p>
            <a:r>
              <a:rPr lang="en-SE" sz="6700" dirty="0"/>
              <a:t>Significance</a:t>
            </a:r>
            <a:br>
              <a:rPr lang="en-SE" dirty="0"/>
            </a:br>
            <a:r>
              <a:rPr lang="en-SE" sz="3600" b="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Should we stop training!?</a:t>
            </a:r>
            <a:endParaRPr lang="en-SE" sz="36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B85B15-5BAF-BC60-AB66-C2C3738D63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053DCE-DFC7-9522-748B-0948D985A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432616-38BE-EC8D-B81C-3A96084CF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27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275198109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AAD03-62B0-CA4C-6EA4-481AE277C0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SE" dirty="0"/>
              <a:t>Effects of ATLS</a:t>
            </a:r>
            <a:r>
              <a:rPr lang="en-SE" baseline="30000" dirty="0"/>
              <a:t>®</a:t>
            </a:r>
            <a:r>
              <a:rPr lang="en-SE" dirty="0"/>
              <a:t> Training on Adult Trauma Patient Outcomes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2B060-8FDB-F95C-BC93-93FD8C6E89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SE" dirty="0"/>
              <a:t>Protocol for a Cluster Randomised Trial</a:t>
            </a:r>
          </a:p>
          <a:p>
            <a:endParaRPr lang="en-SE" dirty="0"/>
          </a:p>
          <a:p>
            <a:r>
              <a:rPr lang="en-SE" sz="1800" dirty="0"/>
              <a:t>Martin Gerdin Wärnberg, PI, Karolinska Institutet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9E57D18-8307-1CE9-7CB9-C19F27E09B51}"/>
              </a:ext>
            </a:extLst>
          </p:cNvPr>
          <p:cNvGrpSpPr/>
          <p:nvPr/>
        </p:nvGrpSpPr>
        <p:grpSpPr>
          <a:xfrm>
            <a:off x="989933" y="5095790"/>
            <a:ext cx="10212134" cy="1440000"/>
            <a:chOff x="894388" y="4854490"/>
            <a:chExt cx="10212134" cy="1440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0B67ECD-D96A-6F99-3102-F6830BDE4B1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226522" y="4854490"/>
              <a:ext cx="2880000" cy="1440000"/>
            </a:xfrm>
            <a:prstGeom prst="rect">
              <a:avLst/>
            </a:prstGeom>
          </p:spPr>
        </p:pic>
        <p:pic>
          <p:nvPicPr>
            <p:cNvPr id="7" name="Picture 6" descr="A black background with a black square&#10;&#10;Description automatically generated with medium confidence">
              <a:extLst>
                <a:ext uri="{FF2B5EF4-FFF2-40B4-BE49-F238E27FC236}">
                  <a16:creationId xmlns:a16="http://schemas.microsoft.com/office/drawing/2014/main" id="{FB7C8F19-07BD-1769-24AD-C371A932A5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742324" y="5260737"/>
              <a:ext cx="2516262" cy="627506"/>
            </a:xfrm>
            <a:prstGeom prst="rect">
              <a:avLst/>
            </a:prstGeom>
          </p:spPr>
        </p:pic>
        <p:pic>
          <p:nvPicPr>
            <p:cNvPr id="1026" name="Picture 2" descr="The George Institute for Global Health and UNSW announce ...">
              <a:extLst>
                <a:ext uri="{FF2B5EF4-FFF2-40B4-BE49-F238E27FC236}">
                  <a16:creationId xmlns:a16="http://schemas.microsoft.com/office/drawing/2014/main" id="{3CD5C02E-7CF9-DB2F-DE19-3E6A76522CC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036" t="34498" r="9738" b="33592"/>
            <a:stretch/>
          </p:blipFill>
          <p:spPr bwMode="auto">
            <a:xfrm>
              <a:off x="894388" y="5292263"/>
              <a:ext cx="2880000" cy="5644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4492EDE2-FEE0-A5D1-7B11-7306199AA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17BCA12-C919-2A7B-1133-E135A25917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3779190-2875-87B6-1F38-0D14C12F9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28</a:t>
            </a:fld>
            <a:endParaRPr lang="en-SE"/>
          </a:p>
        </p:txBody>
      </p:sp>
    </p:spTree>
    <p:extLst>
      <p:ext uri="{BB962C8B-B14F-4D97-AF65-F5344CB8AC3E}">
        <p14:creationId xmlns:p14="http://schemas.microsoft.com/office/powerpoint/2010/main" val="15873963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DAAA5F29-EBBB-D85B-11F3-7CB9C8012D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875" b="21875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129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Purpose and content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A445D-C1FF-5ABE-85BC-0063F0658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SE" i="1" dirty="0"/>
              <a:t>“</a:t>
            </a:r>
            <a:r>
              <a:rPr lang="en-GB" i="1" dirty="0">
                <a:effectLst/>
              </a:rPr>
              <a:t>emphasizes the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rapid initial assessment</a:t>
            </a:r>
            <a:r>
              <a:rPr lang="en-GB" b="1" i="1" dirty="0">
                <a:latin typeface="Helvetica Neue" panose="02000503000000020004" pitchFamily="2" charset="0"/>
                <a:ea typeface="Helvetica Neue" panose="02000503000000020004" pitchFamily="2" charset="0"/>
              </a:rPr>
              <a:t> </a:t>
            </a:r>
            <a:r>
              <a:rPr lang="en-GB" i="1" dirty="0">
                <a:effectLst/>
              </a:rPr>
              <a:t>and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primary treatment </a:t>
            </a:r>
            <a:r>
              <a:rPr lang="en-GB" i="1" dirty="0">
                <a:effectLst/>
              </a:rPr>
              <a:t>of injured patients, starting at the</a:t>
            </a:r>
            <a:r>
              <a:rPr lang="en-GB" i="1" dirty="0"/>
              <a:t> </a:t>
            </a:r>
            <a:r>
              <a:rPr lang="en-GB" i="1" dirty="0">
                <a:effectLst/>
              </a:rPr>
              <a:t>time of injury and continuing through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initial assessment,</a:t>
            </a:r>
            <a:r>
              <a:rPr lang="en-GB" b="1" i="1" dirty="0">
                <a:latin typeface="Helvetica Neue" panose="02000503000000020004" pitchFamily="2" charset="0"/>
                <a:ea typeface="Helvetica Neue" panose="02000503000000020004" pitchFamily="2" charset="0"/>
              </a:rPr>
              <a:t>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lifesaving intervention, </a:t>
            </a:r>
            <a:r>
              <a:rPr lang="en-GB" b="1" i="1" dirty="0" err="1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reevaluation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, stabilization</a:t>
            </a:r>
            <a:r>
              <a:rPr lang="en-GB" i="1" dirty="0">
                <a:effectLst/>
              </a:rPr>
              <a:t>, and,</a:t>
            </a:r>
            <a:r>
              <a:rPr lang="en-GB" i="1" dirty="0"/>
              <a:t> </a:t>
            </a:r>
            <a:r>
              <a:rPr lang="en-GB" i="1" dirty="0">
                <a:effectLst/>
              </a:rPr>
              <a:t>when needed,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transfer</a:t>
            </a:r>
            <a:r>
              <a:rPr lang="en-GB" i="1" dirty="0">
                <a:effectLst/>
              </a:rPr>
              <a:t> to a trauma </a:t>
            </a:r>
            <a:r>
              <a:rPr lang="en-GB" i="1" dirty="0" err="1">
                <a:effectLst/>
              </a:rPr>
              <a:t>center</a:t>
            </a:r>
            <a:r>
              <a:rPr lang="en-GB" i="1" dirty="0">
                <a:effectLst/>
              </a:rPr>
              <a:t>”</a:t>
            </a:r>
          </a:p>
          <a:p>
            <a:pPr marL="0" indent="0" algn="ctr">
              <a:buNone/>
            </a:pPr>
            <a:r>
              <a:rPr lang="en-GB" sz="1800" dirty="0">
                <a:effectLst/>
              </a:rPr>
              <a:t>&gt; ATLS® Student Course Manual. 10th ed. 2018.</a:t>
            </a:r>
          </a:p>
          <a:p>
            <a:pPr marL="0" indent="0" algn="ctr">
              <a:buNone/>
            </a:pPr>
            <a:endParaRPr lang="en-SE" i="1" dirty="0"/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3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81784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Purpose and content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A445D-C1FF-5ABE-85BC-0063F0658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SE" i="1" dirty="0"/>
              <a:t>“</a:t>
            </a:r>
            <a:r>
              <a:rPr lang="en-GB" i="1" dirty="0">
                <a:effectLst/>
              </a:rPr>
              <a:t>… </a:t>
            </a:r>
            <a:r>
              <a:rPr lang="en-GB" i="1" dirty="0" err="1">
                <a:effectLst/>
              </a:rPr>
              <a:t>precourse</a:t>
            </a:r>
            <a:r>
              <a:rPr lang="en-GB" i="1" dirty="0">
                <a:effectLst/>
              </a:rPr>
              <a:t> and </a:t>
            </a:r>
            <a:r>
              <a:rPr lang="en-GB" i="1" dirty="0" err="1">
                <a:effectLst/>
              </a:rPr>
              <a:t>postcourse</a:t>
            </a:r>
            <a:r>
              <a:rPr lang="en-GB" i="1" dirty="0">
                <a:effectLst/>
              </a:rPr>
              <a:t> tests, core content, interactive discussions, scenario-driven skill stations,</a:t>
            </a:r>
            <a:r>
              <a:rPr lang="en-GB" i="1" dirty="0"/>
              <a:t> </a:t>
            </a:r>
            <a:r>
              <a:rPr lang="en-GB" i="1" dirty="0">
                <a:effectLst/>
              </a:rPr>
              <a:t>lectures, interactive case presentations, discussions,</a:t>
            </a:r>
            <a:r>
              <a:rPr lang="en-GB" i="1" dirty="0"/>
              <a:t> </a:t>
            </a:r>
            <a:r>
              <a:rPr lang="en-GB" i="1" dirty="0">
                <a:effectLst/>
              </a:rPr>
              <a:t>development of lifesaving skills, practical laboratory experiences, and a final performance proficiency evaluation”</a:t>
            </a:r>
          </a:p>
          <a:p>
            <a:pPr marL="0" indent="0" algn="ctr">
              <a:buNone/>
            </a:pPr>
            <a:r>
              <a:rPr lang="en-GB" sz="1800" dirty="0">
                <a:effectLst/>
              </a:rPr>
              <a:t>&gt; ATLS® Student Course Manual. 10th ed. 2018.</a:t>
            </a:r>
          </a:p>
          <a:p>
            <a:pPr marL="0" indent="0" algn="ctr">
              <a:buNone/>
            </a:pPr>
            <a:endParaRPr lang="en-SE" i="1" dirty="0"/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4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893969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Chapters</a:t>
            </a:r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5</a:t>
            </a:fld>
            <a:endParaRPr lang="en-S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0F806B-0AEF-2D16-EFC3-38A55756C69B}"/>
              </a:ext>
            </a:extLst>
          </p:cNvPr>
          <p:cNvSpPr txBox="1"/>
          <p:nvPr/>
        </p:nvSpPr>
        <p:spPr>
          <a:xfrm>
            <a:off x="838200" y="1944464"/>
            <a:ext cx="3060700" cy="179433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1</a:t>
            </a:r>
          </a:p>
          <a:p>
            <a:pPr algn="ctr"/>
            <a:r>
              <a:rPr lang="en-GB" sz="2800" dirty="0"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Initial Assessment and Management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79C27B-E137-58FB-A452-BFEFA9D038DA}"/>
              </a:ext>
            </a:extLst>
          </p:cNvPr>
          <p:cNvSpPr txBox="1"/>
          <p:nvPr/>
        </p:nvSpPr>
        <p:spPr>
          <a:xfrm>
            <a:off x="4565650" y="1922920"/>
            <a:ext cx="3060700" cy="226831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2</a:t>
            </a:r>
          </a:p>
          <a:p>
            <a:pPr algn="ctr"/>
            <a:r>
              <a:rPr lang="en-GB" sz="2800" dirty="0"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Airway and Ventilatory Management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CABB1-6BBD-4B03-1376-7EF7D2C09FFD}"/>
              </a:ext>
            </a:extLst>
          </p:cNvPr>
          <p:cNvSpPr txBox="1"/>
          <p:nvPr/>
        </p:nvSpPr>
        <p:spPr>
          <a:xfrm>
            <a:off x="8153400" y="1966008"/>
            <a:ext cx="3060700" cy="132036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3</a:t>
            </a:r>
          </a:p>
          <a:p>
            <a:pPr algn="ctr"/>
            <a:r>
              <a:rPr lang="en-GB" sz="2800" dirty="0">
                <a:effectLst/>
                <a:latin typeface="Helvetica Neue Thin" panose="020B0403020202020204" pitchFamily="34" charset="0"/>
                <a:ea typeface="Helvetica Neue Thin" panose="020B0403020202020204" pitchFamily="34" charset="0"/>
              </a:rPr>
              <a:t>Shock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AF0C77-F3F6-0AD3-82DC-BED8A0A86F94}"/>
              </a:ext>
            </a:extLst>
          </p:cNvPr>
          <p:cNvSpPr txBox="1"/>
          <p:nvPr/>
        </p:nvSpPr>
        <p:spPr>
          <a:xfrm>
            <a:off x="838200" y="4423466"/>
            <a:ext cx="3060700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4</a:t>
            </a:r>
          </a:p>
          <a:p>
            <a:pPr algn="ctr"/>
            <a:r>
              <a:rPr lang="en-GB" sz="2800" dirty="0">
                <a:effectLst/>
                <a:latin typeface="Helvetica Neue Thin" panose="020B0403020202020204" pitchFamily="34" charset="0"/>
                <a:ea typeface="Helvetica Neue Thin" panose="020B0403020202020204" pitchFamily="34" charset="0"/>
              </a:rPr>
              <a:t>Thoracic Trauma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7461B9-358D-2902-93E0-A05215670920}"/>
              </a:ext>
            </a:extLst>
          </p:cNvPr>
          <p:cNvSpPr txBox="1"/>
          <p:nvPr/>
        </p:nvSpPr>
        <p:spPr>
          <a:xfrm>
            <a:off x="4565650" y="4423466"/>
            <a:ext cx="3060700" cy="163121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5</a:t>
            </a:r>
          </a:p>
          <a:p>
            <a:pPr algn="ctr"/>
            <a:r>
              <a:rPr lang="en-GB" sz="2800" dirty="0">
                <a:effectLst/>
                <a:latin typeface="Helvetica Neue Thin" panose="020B0403020202020204" pitchFamily="34" charset="0"/>
                <a:ea typeface="Helvetica Neue Thin" panose="020B0403020202020204" pitchFamily="34" charset="0"/>
              </a:rPr>
              <a:t>Abdominal and Pelvic Trauma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2AF55F-3A07-F3D3-12D4-0A85E4688829}"/>
              </a:ext>
            </a:extLst>
          </p:cNvPr>
          <p:cNvSpPr txBox="1"/>
          <p:nvPr/>
        </p:nvSpPr>
        <p:spPr>
          <a:xfrm>
            <a:off x="8153400" y="4423466"/>
            <a:ext cx="3060700" cy="120032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6</a:t>
            </a:r>
          </a:p>
          <a:p>
            <a:pPr algn="ctr"/>
            <a:r>
              <a:rPr lang="en-GB" sz="2800" dirty="0"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Head Trauma</a:t>
            </a:r>
          </a:p>
        </p:txBody>
      </p:sp>
    </p:spTree>
    <p:extLst>
      <p:ext uri="{BB962C8B-B14F-4D97-AF65-F5344CB8AC3E}">
        <p14:creationId xmlns:p14="http://schemas.microsoft.com/office/powerpoint/2010/main" val="2064532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Chapters</a:t>
            </a:r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6</a:t>
            </a:fld>
            <a:endParaRPr lang="en-SE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0F806B-0AEF-2D16-EFC3-38A55756C69B}"/>
              </a:ext>
            </a:extLst>
          </p:cNvPr>
          <p:cNvSpPr txBox="1"/>
          <p:nvPr/>
        </p:nvSpPr>
        <p:spPr>
          <a:xfrm>
            <a:off x="838200" y="1944464"/>
            <a:ext cx="3060700" cy="163121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7</a:t>
            </a:r>
          </a:p>
          <a:p>
            <a:pPr algn="ctr"/>
            <a:r>
              <a:rPr lang="en-GB" sz="2800" dirty="0"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Spine and Spinal Cord Trauma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79C27B-E137-58FB-A452-BFEFA9D038DA}"/>
              </a:ext>
            </a:extLst>
          </p:cNvPr>
          <p:cNvSpPr txBox="1"/>
          <p:nvPr/>
        </p:nvSpPr>
        <p:spPr>
          <a:xfrm>
            <a:off x="4565650" y="1922920"/>
            <a:ext cx="3060700" cy="163121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8</a:t>
            </a:r>
          </a:p>
          <a:p>
            <a:pPr algn="ctr"/>
            <a:r>
              <a:rPr lang="en-GB" sz="2800" dirty="0"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Musculoskeletal Trauma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CABB1-6BBD-4B03-1376-7EF7D2C09FFD}"/>
              </a:ext>
            </a:extLst>
          </p:cNvPr>
          <p:cNvSpPr txBox="1"/>
          <p:nvPr/>
        </p:nvSpPr>
        <p:spPr>
          <a:xfrm>
            <a:off x="8153400" y="1966008"/>
            <a:ext cx="3060700" cy="1200329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9</a:t>
            </a:r>
          </a:p>
          <a:p>
            <a:pPr algn="ctr"/>
            <a:r>
              <a:rPr lang="en-GB" sz="2800" dirty="0">
                <a:effectLst/>
                <a:latin typeface="Helvetica Neue Thin" panose="020B0403020202020204" pitchFamily="34" charset="0"/>
                <a:ea typeface="Helvetica Neue Thin" panose="020B0403020202020204" pitchFamily="34" charset="0"/>
              </a:rPr>
              <a:t>Thermal Trauma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AF0C77-F3F6-0AD3-82DC-BED8A0A86F94}"/>
              </a:ext>
            </a:extLst>
          </p:cNvPr>
          <p:cNvSpPr txBox="1"/>
          <p:nvPr/>
        </p:nvSpPr>
        <p:spPr>
          <a:xfrm>
            <a:off x="855550" y="3786368"/>
            <a:ext cx="2160000" cy="16312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10</a:t>
            </a:r>
          </a:p>
          <a:p>
            <a:pPr algn="ctr"/>
            <a:r>
              <a:rPr lang="en-GB" sz="2800" dirty="0" err="1">
                <a:effectLst/>
                <a:latin typeface="Helvetica Neue Thin" panose="020B0403020202020204" pitchFamily="34" charset="0"/>
                <a:ea typeface="Helvetica Neue Thin" panose="020B0403020202020204" pitchFamily="34" charset="0"/>
              </a:rPr>
              <a:t>Pediatric</a:t>
            </a:r>
            <a:r>
              <a:rPr lang="en-GB" sz="2800" dirty="0">
                <a:effectLst/>
                <a:latin typeface="Helvetica Neue Thin" panose="020B0403020202020204" pitchFamily="34" charset="0"/>
                <a:ea typeface="Helvetica Neue Thin" panose="020B0403020202020204" pitchFamily="34" charset="0"/>
              </a:rPr>
              <a:t> </a:t>
            </a:r>
          </a:p>
          <a:p>
            <a:pPr algn="ctr"/>
            <a:r>
              <a:rPr lang="en-GB" sz="2800" dirty="0">
                <a:effectLst/>
                <a:latin typeface="Helvetica Neue Thin" panose="020B0403020202020204" pitchFamily="34" charset="0"/>
                <a:ea typeface="Helvetica Neue Thin" panose="020B0403020202020204" pitchFamily="34" charset="0"/>
              </a:rPr>
              <a:t>Trauma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D7461B9-358D-2902-93E0-A05215670920}"/>
              </a:ext>
            </a:extLst>
          </p:cNvPr>
          <p:cNvSpPr txBox="1"/>
          <p:nvPr/>
        </p:nvSpPr>
        <p:spPr>
          <a:xfrm>
            <a:off x="3408250" y="3786368"/>
            <a:ext cx="2160000" cy="163121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11</a:t>
            </a:r>
          </a:p>
          <a:p>
            <a:pPr algn="ctr"/>
            <a:r>
              <a:rPr lang="en-GB" sz="2800" dirty="0">
                <a:effectLst/>
                <a:latin typeface="Helvetica Neue Thin" panose="020B0403020202020204" pitchFamily="34" charset="0"/>
                <a:ea typeface="Helvetica Neue Thin" panose="020B0403020202020204" pitchFamily="34" charset="0"/>
              </a:rPr>
              <a:t>Geriatric </a:t>
            </a:r>
          </a:p>
          <a:p>
            <a:pPr algn="ctr"/>
            <a:r>
              <a:rPr lang="en-GB" sz="2800" dirty="0">
                <a:effectLst/>
                <a:latin typeface="Helvetica Neue Thin" panose="020B0403020202020204" pitchFamily="34" charset="0"/>
                <a:ea typeface="Helvetica Neue Thin" panose="020B0403020202020204" pitchFamily="34" charset="0"/>
              </a:rPr>
              <a:t>Trauma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2AF55F-3A07-F3D3-12D4-0A85E4688829}"/>
              </a:ext>
            </a:extLst>
          </p:cNvPr>
          <p:cNvSpPr txBox="1"/>
          <p:nvPr/>
        </p:nvSpPr>
        <p:spPr>
          <a:xfrm>
            <a:off x="5901100" y="3786368"/>
            <a:ext cx="2880000" cy="249299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12</a:t>
            </a:r>
          </a:p>
          <a:p>
            <a:pPr algn="ctr"/>
            <a:r>
              <a:rPr lang="en-GB" sz="2800" dirty="0"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Trauma in Pregnancy and Intimate Partner Violence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B98EC5-BF9B-5345-14A9-E1978849BCFC}"/>
              </a:ext>
            </a:extLst>
          </p:cNvPr>
          <p:cNvSpPr txBox="1"/>
          <p:nvPr/>
        </p:nvSpPr>
        <p:spPr>
          <a:xfrm>
            <a:off x="9054100" y="3786368"/>
            <a:ext cx="2160000" cy="206210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SE" sz="4400" b="1" dirty="0">
                <a:latin typeface="Helvetica Neue Condensed" panose="02000503000000020004" pitchFamily="2" charset="0"/>
                <a:ea typeface="Helvetica Neue Condensed" panose="02000503000000020004" pitchFamily="2" charset="0"/>
                <a:cs typeface="Helvetica Neue Condensed" panose="02000503000000020004" pitchFamily="2" charset="0"/>
              </a:rPr>
              <a:t>13</a:t>
            </a:r>
          </a:p>
          <a:p>
            <a:pPr algn="ctr"/>
            <a:r>
              <a:rPr lang="en-GB" sz="2800" dirty="0"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Transfer to Definitive </a:t>
            </a:r>
          </a:p>
          <a:p>
            <a:pPr algn="ctr"/>
            <a:r>
              <a:rPr lang="en-GB" sz="2800" dirty="0">
                <a:latin typeface="Helvetica Neue Thin" panose="020B0403020202020204" pitchFamily="34" charset="0"/>
                <a:ea typeface="Helvetica Neue Thin" panose="020B0403020202020204" pitchFamily="34" charset="0"/>
                <a:cs typeface="Helvetica Neue" panose="02000503000000020004" pitchFamily="2" charset="0"/>
              </a:rPr>
              <a:t>Care</a:t>
            </a:r>
          </a:p>
        </p:txBody>
      </p:sp>
    </p:spTree>
    <p:extLst>
      <p:ext uri="{BB962C8B-B14F-4D97-AF65-F5344CB8AC3E}">
        <p14:creationId xmlns:p14="http://schemas.microsoft.com/office/powerpoint/2010/main" val="234877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Spread and dissemination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C54E6AB-1717-E5D9-E0A5-13A7EE633DCB}"/>
              </a:ext>
            </a:extLst>
          </p:cNvPr>
          <p:cNvGrpSpPr/>
          <p:nvPr/>
        </p:nvGrpSpPr>
        <p:grpSpPr>
          <a:xfrm>
            <a:off x="838200" y="2800107"/>
            <a:ext cx="10515600" cy="2446824"/>
            <a:chOff x="838200" y="1394793"/>
            <a:chExt cx="10515600" cy="2446824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9A8621F-2D33-51A3-74BA-F6E2739217F8}"/>
                </a:ext>
              </a:extLst>
            </p:cNvPr>
            <p:cNvSpPr txBox="1"/>
            <p:nvPr/>
          </p:nvSpPr>
          <p:spPr>
            <a:xfrm>
              <a:off x="838200" y="2425845"/>
              <a:ext cx="3060700" cy="120032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SE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1978</a:t>
              </a:r>
            </a:p>
            <a:p>
              <a:pPr algn="ctr"/>
              <a:r>
                <a:rPr lang="en-GB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f</a:t>
              </a:r>
              <a:r>
                <a:rPr lang="en-SE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irst course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D613222-D94C-94B3-6673-17A7E15237F8}"/>
                </a:ext>
              </a:extLst>
            </p:cNvPr>
            <p:cNvSpPr txBox="1"/>
            <p:nvPr/>
          </p:nvSpPr>
          <p:spPr>
            <a:xfrm>
              <a:off x="8293100" y="2210401"/>
              <a:ext cx="3060700" cy="16312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GB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&gt;80</a:t>
              </a:r>
            </a:p>
            <a:p>
              <a:pPr algn="ctr"/>
              <a:r>
                <a:rPr lang="en-GB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countries worldwide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BD721FF-15E8-4B39-2966-F737D44BBA76}"/>
                </a:ext>
              </a:extLst>
            </p:cNvPr>
            <p:cNvSpPr txBox="1"/>
            <p:nvPr/>
          </p:nvSpPr>
          <p:spPr>
            <a:xfrm>
              <a:off x="4565650" y="1394793"/>
              <a:ext cx="3060700" cy="16312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GB" sz="4400" b="1" dirty="0">
                  <a:latin typeface="Helvetica Neue Condensed" panose="02000503000000020004" pitchFamily="2" charset="0"/>
                  <a:ea typeface="Helvetica Neue Condensed" panose="02000503000000020004" pitchFamily="2" charset="0"/>
                  <a:cs typeface="Helvetica Neue Condensed" panose="02000503000000020004" pitchFamily="2" charset="0"/>
                </a:rPr>
                <a:t>&gt;1</a:t>
              </a:r>
            </a:p>
            <a:p>
              <a:pPr algn="ctr"/>
              <a:r>
                <a:rPr lang="en-GB" sz="2800" dirty="0">
                  <a:latin typeface="Helvetica Neue Thin" panose="020B0403020202020204" pitchFamily="34" charset="0"/>
                  <a:ea typeface="Helvetica Neue Thin" panose="020B0403020202020204" pitchFamily="34" charset="0"/>
                  <a:cs typeface="Helvetica Neue" panose="02000503000000020004" pitchFamily="2" charset="0"/>
                </a:rPr>
                <a:t>million physicians trained</a:t>
              </a:r>
            </a:p>
          </p:txBody>
        </p:sp>
      </p:grp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7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810058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Impact on providers’ knowledge and skills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A445D-C1FF-5ABE-85BC-0063F0658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SE" i="1" dirty="0"/>
              <a:t>“</a:t>
            </a:r>
            <a:r>
              <a:rPr lang="en-GB" dirty="0">
                <a:effectLst/>
              </a:rPr>
              <a:t>There is abundant evidence that ATLS training</a:t>
            </a:r>
            <a:r>
              <a:rPr lang="en-GB" dirty="0"/>
              <a:t> </a:t>
            </a:r>
            <a:r>
              <a:rPr lang="en-GB" dirty="0">
                <a:effectLst/>
              </a:rPr>
              <a:t>improves the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knowledge base, the psychomotor skills</a:t>
            </a:r>
            <a:r>
              <a:rPr lang="en-GB" b="1" i="1" dirty="0">
                <a:latin typeface="Helvetica Neue" panose="02000503000000020004" pitchFamily="2" charset="0"/>
                <a:ea typeface="Helvetica Neue" panose="02000503000000020004" pitchFamily="2" charset="0"/>
              </a:rPr>
              <a:t>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and their use in resuscitation</a:t>
            </a:r>
            <a:r>
              <a:rPr lang="en-GB" dirty="0">
                <a:effectLst/>
              </a:rPr>
              <a:t>, and the </a:t>
            </a:r>
            <a:r>
              <a:rPr lang="en-GB" b="1" i="1" dirty="0">
                <a:effectLst/>
                <a:latin typeface="Helvetica Neue" panose="02000503000000020004" pitchFamily="2" charset="0"/>
                <a:ea typeface="Helvetica Neue" panose="02000503000000020004" pitchFamily="2" charset="0"/>
              </a:rPr>
              <a:t>confidence and performance </a:t>
            </a:r>
            <a:r>
              <a:rPr lang="en-GB" dirty="0">
                <a:effectLst/>
              </a:rPr>
              <a:t>of doctors who have taken part in the</a:t>
            </a:r>
            <a:r>
              <a:rPr lang="en-GB" dirty="0"/>
              <a:t> </a:t>
            </a:r>
            <a:r>
              <a:rPr lang="en-GB" dirty="0">
                <a:effectLst/>
              </a:rPr>
              <a:t>program. The organization and procedural skills taught in the course are retained by course participants for at least 6 years, which may be the most significant impact of all</a:t>
            </a:r>
            <a:r>
              <a:rPr lang="en-GB" i="1" dirty="0">
                <a:effectLst/>
              </a:rPr>
              <a:t>”</a:t>
            </a:r>
          </a:p>
          <a:p>
            <a:pPr marL="0" indent="0" algn="ctr">
              <a:buNone/>
            </a:pPr>
            <a:r>
              <a:rPr lang="en-GB" sz="1800" dirty="0">
                <a:effectLst/>
              </a:rPr>
              <a:t>&gt; ATLS® Student Course Manual. 10th ed. 2018.</a:t>
            </a:r>
          </a:p>
          <a:p>
            <a:pPr marL="0" indent="0" algn="ctr">
              <a:buNone/>
            </a:pPr>
            <a:endParaRPr lang="en-SE" i="1" dirty="0"/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8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632154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15830-2BD5-2A36-BEA8-E26F261C7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SE" sz="6000" b="1" dirty="0">
                <a:latin typeface="Garamond" panose="02020404030301010803" pitchFamily="18" charset="0"/>
              </a:rPr>
              <a:t>ATLS</a:t>
            </a:r>
            <a:r>
              <a:rPr lang="en-SE" sz="6600" baseline="30000" dirty="0"/>
              <a:t>®</a:t>
            </a:r>
            <a:br>
              <a:rPr lang="en-SE" sz="6000" dirty="0">
                <a:latin typeface="Garamond" panose="02020404030301010803" pitchFamily="18" charset="0"/>
              </a:rPr>
            </a:br>
            <a:r>
              <a:rPr lang="en-SE" sz="3100" dirty="0">
                <a:latin typeface="Helvetica Neue Thin" panose="020B0403020202020204" pitchFamily="34" charset="0"/>
                <a:ea typeface="Helvetica Neue Thin" panose="020B0403020202020204" pitchFamily="34" charset="0"/>
              </a:rPr>
              <a:t>Evidence of impact on providers’ knowledge and skills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A445D-C1FF-5ABE-85BC-0063F0658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rPr>
              <a:t>Three randomised controlled studies:</a:t>
            </a:r>
          </a:p>
          <a:p>
            <a:pPr marL="514350" indent="-514350">
              <a:buAutoNum type="arabicPeriod"/>
            </a:pPr>
            <a:r>
              <a:rPr lang="en-GB" dirty="0">
                <a:effectLst/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Ali J et al. 1995:</a:t>
            </a: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 “</a:t>
            </a: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rPr>
              <a:t>Using highly reliable trauma OSCE stations we have demonstrated trauma management skills acquisition by senior medical students after the ATLS course.”</a:t>
            </a:r>
            <a:endParaRPr lang="en-GB" dirty="0">
              <a:effectLst/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514350" indent="-514350">
              <a:buAutoNum type="arabicPeriod"/>
            </a:pPr>
            <a:r>
              <a:rPr lang="en-GB" dirty="0">
                <a:effectLst/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Ali J et al. 1996: </a:t>
            </a: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rPr>
              <a:t>“… improvement in OSCE scores, adherence to trauma priorities, maintenance of an organized approach to trauma care, and cognitive performance in MCQ examinations.”</a:t>
            </a:r>
            <a:endParaRPr lang="en-GB" dirty="0">
              <a:effectLst/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  <a:p>
            <a:pPr marL="514350" indent="-514350">
              <a:buAutoNum type="arabicPeriod"/>
            </a:pPr>
            <a:r>
              <a:rPr lang="en-GB" dirty="0">
                <a:effectLst/>
                <a:latin typeface="Helvetica Neue Medium" panose="02000503000000020004" pitchFamily="2" charset="0"/>
                <a:ea typeface="Helvetica Neue Medium" panose="02000503000000020004" pitchFamily="2" charset="0"/>
                <a:cs typeface="Helvetica Neue Medium" panose="02000503000000020004" pitchFamily="2" charset="0"/>
              </a:rPr>
              <a:t>Ali J et al. 1999: </a:t>
            </a: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</a:rPr>
              <a:t>“</a:t>
            </a:r>
            <a:r>
              <a:rPr lang="en-GB" dirty="0">
                <a:effectLst/>
                <a:latin typeface="Helvetica Neue Light" panose="02000403000000020004" pitchFamily="2" charset="0"/>
                <a:ea typeface="Helvetica Neue Light" panose="02000403000000020004" pitchFamily="2" charset="0"/>
                <a:cs typeface="Helvetica Neue Medium" panose="02000503000000020004" pitchFamily="2" charset="0"/>
              </a:rPr>
              <a:t>Using standard ATLS pass criteria, performance after the new and old ATLS courses was similar.”</a:t>
            </a:r>
            <a:endParaRPr lang="en-GB" dirty="0">
              <a:effectLst/>
              <a:latin typeface="Helvetica Neue Light" panose="02000403000000020004" pitchFamily="2" charset="0"/>
              <a:ea typeface="Helvetica Neue Light" panose="02000403000000020004" pitchFamily="2" charset="0"/>
            </a:endParaRPr>
          </a:p>
        </p:txBody>
      </p:sp>
      <p:sp>
        <p:nvSpPr>
          <p:cNvPr id="27" name="Date Placeholder 26">
            <a:extLst>
              <a:ext uri="{FF2B5EF4-FFF2-40B4-BE49-F238E27FC236}">
                <a16:creationId xmlns:a16="http://schemas.microsoft.com/office/drawing/2014/main" id="{467384D7-6CB9-3C6D-0244-B6DA9B60F6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sv-SE"/>
              <a:t>2024-05-07</a:t>
            </a:r>
            <a:endParaRPr lang="en-SE" dirty="0"/>
          </a:p>
        </p:txBody>
      </p:sp>
      <p:sp>
        <p:nvSpPr>
          <p:cNvPr id="28" name="Footer Placeholder 27">
            <a:extLst>
              <a:ext uri="{FF2B5EF4-FFF2-40B4-BE49-F238E27FC236}">
                <a16:creationId xmlns:a16="http://schemas.microsoft.com/office/drawing/2014/main" id="{97132DBB-FADA-837D-2B6D-2ACE14F3A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ATLS vs Standard Care Trial (NCT06321419)</a:t>
            </a:r>
            <a:endParaRPr lang="en-SE" dirty="0"/>
          </a:p>
        </p:txBody>
      </p:sp>
      <p:sp>
        <p:nvSpPr>
          <p:cNvPr id="29" name="Slide Number Placeholder 28">
            <a:extLst>
              <a:ext uri="{FF2B5EF4-FFF2-40B4-BE49-F238E27FC236}">
                <a16:creationId xmlns:a16="http://schemas.microsoft.com/office/drawing/2014/main" id="{4671B823-E19A-1F6B-BFA7-624FADAD1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42037C-A29C-7B4E-939E-FBF38CA47B9C}" type="slidenum">
              <a:rPr lang="en-SE" smtClean="0"/>
              <a:t>9</a:t>
            </a:fld>
            <a:endParaRPr lang="en-SE" dirty="0"/>
          </a:p>
        </p:txBody>
      </p:sp>
    </p:spTree>
    <p:extLst>
      <p:ext uri="{BB962C8B-B14F-4D97-AF65-F5344CB8AC3E}">
        <p14:creationId xmlns:p14="http://schemas.microsoft.com/office/powerpoint/2010/main" val="17080187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7767</TotalTime>
  <Words>1618</Words>
  <Application>Microsoft Macintosh PowerPoint</Application>
  <PresentationFormat>Widescreen</PresentationFormat>
  <Paragraphs>323</Paragraphs>
  <Slides>29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  <vt:variant>
        <vt:lpstr>Custom Shows</vt:lpstr>
      </vt:variant>
      <vt:variant>
        <vt:i4>1</vt:i4>
      </vt:variant>
    </vt:vector>
  </HeadingPairs>
  <TitlesOfParts>
    <vt:vector size="42" baseType="lpstr">
      <vt:lpstr>Aptos</vt:lpstr>
      <vt:lpstr>Arial</vt:lpstr>
      <vt:lpstr>Garamond</vt:lpstr>
      <vt:lpstr>Helvetica Neue</vt:lpstr>
      <vt:lpstr>Helvetica Neue Condensed</vt:lpstr>
      <vt:lpstr>Helvetica Neue Condensed</vt:lpstr>
      <vt:lpstr>HELVETICA NEUE LIGHT</vt:lpstr>
      <vt:lpstr>HELVETICA NEUE LIGHT</vt:lpstr>
      <vt:lpstr>Helvetica Neue Medium</vt:lpstr>
      <vt:lpstr>HELVETICA NEUE THIN</vt:lpstr>
      <vt:lpstr>HELVETICA NEUE THIN</vt:lpstr>
      <vt:lpstr>Office Theme</vt:lpstr>
      <vt:lpstr>Effects of ATLS® Training on Adult Trauma Patient Outcomes</vt:lpstr>
      <vt:lpstr>Trauma Scope of the problem</vt:lpstr>
      <vt:lpstr>ATLS® Purpose and content</vt:lpstr>
      <vt:lpstr>ATLS® Purpose and content</vt:lpstr>
      <vt:lpstr>ATLS® Chapters</vt:lpstr>
      <vt:lpstr>ATLS® Chapters</vt:lpstr>
      <vt:lpstr>ATLS® Spread and dissemination</vt:lpstr>
      <vt:lpstr>ATLS® Impact on providers’ knowledge and skills</vt:lpstr>
      <vt:lpstr>ATLS® Evidence of impact on providers’ knowledge and skills</vt:lpstr>
      <vt:lpstr>ATLS® Impact on patient outcomes</vt:lpstr>
      <vt:lpstr>ATLS® Evidence of impact on patient outcomes</vt:lpstr>
      <vt:lpstr>ATLS® Evidence of impact on patient outcomes</vt:lpstr>
      <vt:lpstr>Aim To compare the effects of ATLS® training with standard care on outcomes in adult trauma patients</vt:lpstr>
      <vt:lpstr>Design Key aspects and justification</vt:lpstr>
      <vt:lpstr>Design Cluster randomised designs</vt:lpstr>
      <vt:lpstr>Design ATLS vs standard care batched stepped-wedge design</vt:lpstr>
      <vt:lpstr>Eligibility criteria</vt:lpstr>
      <vt:lpstr>Intervention and control ATLS and standard care</vt:lpstr>
      <vt:lpstr>Outcomes Primary outcome</vt:lpstr>
      <vt:lpstr>Outcomes Secondary outcomes</vt:lpstr>
      <vt:lpstr>Safety events Collected to capture complications</vt:lpstr>
      <vt:lpstr>Sample size Effect size, cluster and patients</vt:lpstr>
      <vt:lpstr>Statistical methods Principles and considerations</vt:lpstr>
      <vt:lpstr>Trial organisation Organisations, groups and committees</vt:lpstr>
      <vt:lpstr>Trial organisation Main applicants</vt:lpstr>
      <vt:lpstr>Current status Ongoing work and plan forward</vt:lpstr>
      <vt:lpstr>Significance Should we stop training!?</vt:lpstr>
      <vt:lpstr>Effects of ATLS® Training on Adult Trauma Patient Outcomes</vt:lpstr>
      <vt:lpstr>PowerPoint Presentation</vt:lpstr>
      <vt:lpstr>Custom Show 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Gerdin Wärnberg</dc:creator>
  <cp:lastModifiedBy>Martin Gerdin Wärnberg</cp:lastModifiedBy>
  <cp:revision>27</cp:revision>
  <dcterms:created xsi:type="dcterms:W3CDTF">2024-05-02T03:48:17Z</dcterms:created>
  <dcterms:modified xsi:type="dcterms:W3CDTF">2024-05-07T13:15:50Z</dcterms:modified>
</cp:coreProperties>
</file>

<file path=docProps/thumbnail.jpeg>
</file>